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8.xml" ContentType="application/vnd.openxmlformats-officedocument.presentationml.notesSlide+xml"/>
  <Override PartName="/ppt/charts/chart4.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notesSlides/notesSlide11.xml" ContentType="application/vnd.openxmlformats-officedocument.presentationml.notesSlide+xml"/>
  <Override PartName="/ppt/charts/chart8.xml" ContentType="application/vnd.openxmlformats-officedocument.drawingml.chart+xml"/>
  <Override PartName="/ppt/notesSlides/notesSlide12.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11.xml" ContentType="application/vnd.openxmlformats-officedocument.drawingml.chart+xml"/>
  <Override PartName="/ppt/drawings/drawing2.xml" ContentType="application/vnd.openxmlformats-officedocument.drawingml.chartshapes+xml"/>
  <Override PartName="/ppt/notesSlides/notesSlide13.xml" ContentType="application/vnd.openxmlformats-officedocument.presentationml.notesSlide+xml"/>
  <Override PartName="/ppt/charts/chart12.xml" ContentType="application/vnd.openxmlformats-officedocument.drawingml.chart+xml"/>
  <Override PartName="/ppt/notesSlides/notesSlide14.xml" ContentType="application/vnd.openxmlformats-officedocument.presentationml.notesSlide+xml"/>
  <Override PartName="/ppt/charts/chart13.xml" ContentType="application/vnd.openxmlformats-officedocument.drawingml.chart+xml"/>
  <Override PartName="/ppt/drawings/drawing3.xml" ContentType="application/vnd.openxmlformats-officedocument.drawingml.chartshapes+xml"/>
  <Override PartName="/ppt/notesSlides/notesSlide15.xml" ContentType="application/vnd.openxmlformats-officedocument.presentationml.notesSlide+xml"/>
  <Override PartName="/ppt/charts/chart14.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55"/>
  </p:notesMasterIdLst>
  <p:sldIdLst>
    <p:sldId id="256" r:id="rId2"/>
    <p:sldId id="257" r:id="rId3"/>
    <p:sldId id="265" r:id="rId4"/>
    <p:sldId id="259" r:id="rId5"/>
    <p:sldId id="262" r:id="rId6"/>
    <p:sldId id="260" r:id="rId7"/>
    <p:sldId id="263" r:id="rId8"/>
    <p:sldId id="345" r:id="rId9"/>
    <p:sldId id="275" r:id="rId10"/>
    <p:sldId id="285" r:id="rId11"/>
    <p:sldId id="286" r:id="rId12"/>
    <p:sldId id="287" r:id="rId13"/>
    <p:sldId id="288" r:id="rId14"/>
    <p:sldId id="290" r:id="rId15"/>
    <p:sldId id="292" r:id="rId16"/>
    <p:sldId id="293" r:id="rId17"/>
    <p:sldId id="328" r:id="rId18"/>
    <p:sldId id="329" r:id="rId19"/>
    <p:sldId id="330" r:id="rId20"/>
    <p:sldId id="331" r:id="rId21"/>
    <p:sldId id="332" r:id="rId22"/>
    <p:sldId id="333" r:id="rId23"/>
    <p:sldId id="334" r:id="rId24"/>
    <p:sldId id="335" r:id="rId25"/>
    <p:sldId id="336" r:id="rId26"/>
    <p:sldId id="297" r:id="rId27"/>
    <p:sldId id="298" r:id="rId28"/>
    <p:sldId id="299" r:id="rId29"/>
    <p:sldId id="300" r:id="rId30"/>
    <p:sldId id="302" r:id="rId31"/>
    <p:sldId id="303" r:id="rId32"/>
    <p:sldId id="304" r:id="rId33"/>
    <p:sldId id="306" r:id="rId34"/>
    <p:sldId id="308" r:id="rId35"/>
    <p:sldId id="309" r:id="rId36"/>
    <p:sldId id="310" r:id="rId37"/>
    <p:sldId id="311" r:id="rId38"/>
    <p:sldId id="312" r:id="rId39"/>
    <p:sldId id="313" r:id="rId40"/>
    <p:sldId id="314" r:id="rId41"/>
    <p:sldId id="317" r:id="rId42"/>
    <p:sldId id="318" r:id="rId43"/>
    <p:sldId id="319" r:id="rId44"/>
    <p:sldId id="321" r:id="rId45"/>
    <p:sldId id="323" r:id="rId46"/>
    <p:sldId id="339" r:id="rId47"/>
    <p:sldId id="340" r:id="rId48"/>
    <p:sldId id="341" r:id="rId49"/>
    <p:sldId id="344" r:id="rId50"/>
    <p:sldId id="337" r:id="rId51"/>
    <p:sldId id="326" r:id="rId52"/>
    <p:sldId id="327" r:id="rId53"/>
    <p:sldId id="338" r:id="rId5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87567" autoAdjust="0"/>
  </p:normalViewPr>
  <p:slideViewPr>
    <p:cSldViewPr>
      <p:cViewPr>
        <p:scale>
          <a:sx n="70" d="100"/>
          <a:sy n="70" d="100"/>
        </p:scale>
        <p:origin x="-74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6.xlsx"/><Relationship Id="rId1" Type="http://schemas.openxmlformats.org/officeDocument/2006/relationships/themeOverride" Target="../theme/themeOverride1.xml"/></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7.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9.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oleObject" Target="file:///C:\Users\demonty\Desktop\Recherches%202012\Analyses%20caro\data.xls" TargetMode="Externa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oleObject" Target="file:///\\139.165.54.33\utilisateurs\PISA2012\Conf&#233;rence%20de%20presse\Pr&#233;par%20r&#233;u%20Admin%2023-11.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139.165.54.33\utilisateurs\PISA2012\Conf&#233;rence%20de%20presse\Pr&#233;par%20r&#233;u%20Admin%2023-11.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139.165.54.33\utilisateurs\PISA2012\Conf&#233;rence%20de%20presse\Pr&#233;par%20r&#233;u%20Admin%2023-11.xlsx" TargetMode="Externa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BE"/>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pieChart>
        <c:varyColors val="1"/>
        <c:ser>
          <c:idx val="0"/>
          <c:order val="0"/>
          <c:tx>
            <c:strRef>
              <c:f>Feuil1!$B$1</c:f>
              <c:strCache>
                <c:ptCount val="1"/>
                <c:pt idx="0">
                  <c:v>Unités papier-crayon</c:v>
                </c:pt>
              </c:strCache>
            </c:strRef>
          </c:tx>
          <c:explosion val="25"/>
          <c:cat>
            <c:strRef>
              <c:f>Feuil1!$A$2:$A$5</c:f>
              <c:strCache>
                <c:ptCount val="4"/>
                <c:pt idx="0">
                  <c:v>Primaire</c:v>
                </c:pt>
                <c:pt idx="1">
                  <c:v>1er degré</c:v>
                </c:pt>
                <c:pt idx="2">
                  <c:v>3e secondaire</c:v>
                </c:pt>
                <c:pt idx="3">
                  <c:v>4e-5e secondaire</c:v>
                </c:pt>
              </c:strCache>
            </c:strRef>
          </c:cat>
          <c:val>
            <c:numRef>
              <c:f>Feuil1!$B$2:$B$5</c:f>
              <c:numCache>
                <c:formatCode>0%</c:formatCode>
                <c:ptCount val="4"/>
                <c:pt idx="0">
                  <c:v>0.31</c:v>
                </c:pt>
                <c:pt idx="1">
                  <c:v>0.54</c:v>
                </c:pt>
                <c:pt idx="2">
                  <c:v>0.13</c:v>
                </c:pt>
                <c:pt idx="3">
                  <c:v>0.02</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txPr>
    <a:bodyPr/>
    <a:lstStyle/>
    <a:p>
      <a:pPr>
        <a:defRPr sz="1800"/>
      </a:pPr>
      <a:endParaRPr lang="fr-FR"/>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fr-B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8977252843394574E-2"/>
          <c:y val="3.0901544153215957E-2"/>
          <c:w val="0.87657830271216097"/>
          <c:h val="0.72829896748455092"/>
        </c:manualLayout>
      </c:layout>
      <c:barChart>
        <c:barDir val="col"/>
        <c:grouping val="clustered"/>
        <c:varyColors val="0"/>
        <c:ser>
          <c:idx val="0"/>
          <c:order val="0"/>
          <c:spPr>
            <a:ln>
              <a:solidFill>
                <a:schemeClr val="accent2"/>
              </a:solidFill>
            </a:ln>
          </c:spPr>
          <c:invertIfNegative val="0"/>
          <c:dPt>
            <c:idx val="0"/>
            <c:invertIfNegative val="0"/>
            <c:bubble3D val="0"/>
            <c:spPr>
              <a:solidFill>
                <a:schemeClr val="accent2">
                  <a:lumMod val="40000"/>
                  <a:lumOff val="60000"/>
                </a:schemeClr>
              </a:solidFill>
              <a:ln>
                <a:solidFill>
                  <a:schemeClr val="accent2"/>
                </a:solidFill>
              </a:ln>
            </c:spPr>
          </c:dPt>
          <c:dPt>
            <c:idx val="1"/>
            <c:invertIfNegative val="0"/>
            <c:bubble3D val="0"/>
            <c:spPr>
              <a:solidFill>
                <a:schemeClr val="accent2"/>
              </a:solidFill>
              <a:ln>
                <a:solidFill>
                  <a:schemeClr val="accent2"/>
                </a:solidFill>
              </a:ln>
            </c:spPr>
          </c:dPt>
          <c:dPt>
            <c:idx val="2"/>
            <c:invertIfNegative val="0"/>
            <c:bubble3D val="0"/>
            <c:spPr>
              <a:solidFill>
                <a:schemeClr val="accent2">
                  <a:lumMod val="40000"/>
                  <a:lumOff val="60000"/>
                </a:schemeClr>
              </a:solidFill>
              <a:ln>
                <a:solidFill>
                  <a:schemeClr val="accent2"/>
                </a:solidFill>
              </a:ln>
            </c:spPr>
          </c:dPt>
          <c:dPt>
            <c:idx val="3"/>
            <c:invertIfNegative val="0"/>
            <c:bubble3D val="0"/>
            <c:spPr>
              <a:solidFill>
                <a:schemeClr val="accent2"/>
              </a:solidFill>
              <a:ln>
                <a:solidFill>
                  <a:schemeClr val="accent2"/>
                </a:solidFill>
              </a:ln>
            </c:spPr>
          </c:dPt>
          <c:dLbls>
            <c:showLegendKey val="0"/>
            <c:showVal val="1"/>
            <c:showCatName val="0"/>
            <c:showSerName val="0"/>
            <c:showPercent val="0"/>
            <c:showBubbleSize val="0"/>
            <c:showLeaderLines val="0"/>
          </c:dLbls>
          <c:cat>
            <c:multiLvlStrRef>
              <c:f>'DIa 24 - immig'!$G$23:$H$26</c:f>
              <c:multiLvlStrCache>
                <c:ptCount val="4"/>
                <c:lvl>
                  <c:pt idx="0">
                    <c:v>2003</c:v>
                  </c:pt>
                  <c:pt idx="1">
                    <c:v>2012</c:v>
                  </c:pt>
                  <c:pt idx="2">
                    <c:v>2003</c:v>
                  </c:pt>
                  <c:pt idx="3">
                    <c:v>2012</c:v>
                  </c:pt>
                </c:lvl>
                <c:lvl>
                  <c:pt idx="0">
                    <c:v>Immigrés</c:v>
                  </c:pt>
                  <c:pt idx="2">
                    <c:v>Natifs</c:v>
                  </c:pt>
                </c:lvl>
              </c:multiLvlStrCache>
            </c:multiLvlStrRef>
          </c:cat>
          <c:val>
            <c:numRef>
              <c:f>'DIa 24 - immig'!$I$23:$I$26</c:f>
              <c:numCache>
                <c:formatCode>0</c:formatCode>
                <c:ptCount val="4"/>
                <c:pt idx="0">
                  <c:v>445.65351953022264</c:v>
                </c:pt>
                <c:pt idx="1">
                  <c:v>459</c:v>
                </c:pt>
                <c:pt idx="2">
                  <c:v>513.97993700977736</c:v>
                </c:pt>
                <c:pt idx="3">
                  <c:v>508</c:v>
                </c:pt>
              </c:numCache>
            </c:numRef>
          </c:val>
        </c:ser>
        <c:dLbls>
          <c:showLegendKey val="0"/>
          <c:showVal val="0"/>
          <c:showCatName val="0"/>
          <c:showSerName val="0"/>
          <c:showPercent val="0"/>
          <c:showBubbleSize val="0"/>
        </c:dLbls>
        <c:gapWidth val="150"/>
        <c:axId val="97443840"/>
        <c:axId val="97445376"/>
      </c:barChart>
      <c:catAx>
        <c:axId val="97443840"/>
        <c:scaling>
          <c:orientation val="minMax"/>
        </c:scaling>
        <c:delete val="0"/>
        <c:axPos val="b"/>
        <c:majorTickMark val="out"/>
        <c:minorTickMark val="none"/>
        <c:tickLblPos val="nextTo"/>
        <c:spPr>
          <a:ln w="25400"/>
        </c:spPr>
        <c:crossAx val="97445376"/>
        <c:crosses val="autoZero"/>
        <c:auto val="1"/>
        <c:lblAlgn val="ctr"/>
        <c:lblOffset val="100"/>
        <c:noMultiLvlLbl val="0"/>
      </c:catAx>
      <c:valAx>
        <c:axId val="97445376"/>
        <c:scaling>
          <c:orientation val="minMax"/>
          <c:max val="560"/>
          <c:min val="380"/>
        </c:scaling>
        <c:delete val="0"/>
        <c:axPos val="l"/>
        <c:numFmt formatCode="0" sourceLinked="1"/>
        <c:majorTickMark val="out"/>
        <c:minorTickMark val="none"/>
        <c:tickLblPos val="nextTo"/>
        <c:spPr>
          <a:ln w="25400"/>
        </c:spPr>
        <c:crossAx val="97443840"/>
        <c:crosses val="autoZero"/>
        <c:crossBetween val="between"/>
      </c:valAx>
    </c:plotArea>
    <c:plotVisOnly val="1"/>
    <c:dispBlanksAs val="gap"/>
    <c:showDLblsOverMax val="0"/>
  </c:chart>
  <c:txPr>
    <a:bodyPr/>
    <a:lstStyle/>
    <a:p>
      <a:pPr>
        <a:defRPr sz="1400" b="1"/>
      </a:pPr>
      <a:endParaRPr lang="fr-FR"/>
    </a:p>
  </c:txPr>
  <c:externalData r:id="rId2">
    <c:autoUpdate val="0"/>
  </c:externalData>
  <c:userShapes r:id="rId3"/>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fr-B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3738506502577822E-2"/>
          <c:y val="3.4167757080488997E-2"/>
          <c:w val="0.87657830271216097"/>
          <c:h val="0.72829896748455092"/>
        </c:manualLayout>
      </c:layout>
      <c:barChart>
        <c:barDir val="col"/>
        <c:grouping val="clustered"/>
        <c:varyColors val="0"/>
        <c:ser>
          <c:idx val="0"/>
          <c:order val="0"/>
          <c:spPr>
            <a:ln>
              <a:solidFill>
                <a:schemeClr val="accent2"/>
              </a:solidFill>
            </a:ln>
          </c:spPr>
          <c:invertIfNegative val="0"/>
          <c:dPt>
            <c:idx val="0"/>
            <c:invertIfNegative val="0"/>
            <c:bubble3D val="0"/>
            <c:spPr>
              <a:solidFill>
                <a:schemeClr val="accent2">
                  <a:lumMod val="40000"/>
                  <a:lumOff val="60000"/>
                </a:schemeClr>
              </a:solidFill>
              <a:ln>
                <a:solidFill>
                  <a:schemeClr val="accent2"/>
                </a:solidFill>
              </a:ln>
            </c:spPr>
          </c:dPt>
          <c:dPt>
            <c:idx val="1"/>
            <c:invertIfNegative val="0"/>
            <c:bubble3D val="0"/>
            <c:spPr>
              <a:solidFill>
                <a:schemeClr val="accent2"/>
              </a:solidFill>
              <a:ln>
                <a:solidFill>
                  <a:schemeClr val="accent2"/>
                </a:solidFill>
              </a:ln>
            </c:spPr>
          </c:dPt>
          <c:dPt>
            <c:idx val="2"/>
            <c:invertIfNegative val="0"/>
            <c:bubble3D val="0"/>
            <c:spPr>
              <a:solidFill>
                <a:schemeClr val="accent2">
                  <a:lumMod val="40000"/>
                  <a:lumOff val="60000"/>
                </a:schemeClr>
              </a:solidFill>
              <a:ln>
                <a:solidFill>
                  <a:schemeClr val="accent2"/>
                </a:solidFill>
              </a:ln>
            </c:spPr>
          </c:dPt>
          <c:dPt>
            <c:idx val="3"/>
            <c:invertIfNegative val="0"/>
            <c:bubble3D val="0"/>
            <c:spPr>
              <a:solidFill>
                <a:schemeClr val="accent2"/>
              </a:solidFill>
              <a:ln>
                <a:solidFill>
                  <a:schemeClr val="accent2"/>
                </a:solidFill>
              </a:ln>
            </c:spPr>
          </c:dPt>
          <c:dLbls>
            <c:txPr>
              <a:bodyPr/>
              <a:lstStyle/>
              <a:p>
                <a:pPr>
                  <a:defRPr sz="1600"/>
                </a:pPr>
                <a:endParaRPr lang="fr-FR"/>
              </a:p>
            </c:txPr>
            <c:showLegendKey val="0"/>
            <c:showVal val="1"/>
            <c:showCatName val="0"/>
            <c:showSerName val="0"/>
            <c:showPercent val="0"/>
            <c:showBubbleSize val="0"/>
            <c:showLeaderLines val="0"/>
          </c:dLbls>
          <c:cat>
            <c:multiLvlStrRef>
              <c:f>'dia25-Progrès math genre'!$H$51:$I$54</c:f>
              <c:multiLvlStrCache>
                <c:ptCount val="4"/>
                <c:lvl>
                  <c:pt idx="0">
                    <c:v>2003</c:v>
                  </c:pt>
                  <c:pt idx="1">
                    <c:v>2012</c:v>
                  </c:pt>
                  <c:pt idx="2">
                    <c:v>2003</c:v>
                  </c:pt>
                  <c:pt idx="3">
                    <c:v>2012</c:v>
                  </c:pt>
                </c:lvl>
                <c:lvl>
                  <c:pt idx="0">
                    <c:v>Garçons</c:v>
                  </c:pt>
                  <c:pt idx="2">
                    <c:v>Filles</c:v>
                  </c:pt>
                </c:lvl>
              </c:multiLvlStrCache>
            </c:multiLvlStrRef>
          </c:cat>
          <c:val>
            <c:numRef>
              <c:f>'dia25-Progrès math genre'!$J$51:$J$54</c:f>
              <c:numCache>
                <c:formatCode>0</c:formatCode>
                <c:ptCount val="4"/>
                <c:pt idx="0">
                  <c:v>498</c:v>
                </c:pt>
                <c:pt idx="1">
                  <c:v>498</c:v>
                </c:pt>
                <c:pt idx="2">
                  <c:v>497</c:v>
                </c:pt>
                <c:pt idx="3">
                  <c:v>488</c:v>
                </c:pt>
              </c:numCache>
            </c:numRef>
          </c:val>
        </c:ser>
        <c:dLbls>
          <c:showLegendKey val="0"/>
          <c:showVal val="0"/>
          <c:showCatName val="0"/>
          <c:showSerName val="0"/>
          <c:showPercent val="0"/>
          <c:showBubbleSize val="0"/>
        </c:dLbls>
        <c:gapWidth val="150"/>
        <c:axId val="105416192"/>
        <c:axId val="105417728"/>
      </c:barChart>
      <c:catAx>
        <c:axId val="105416192"/>
        <c:scaling>
          <c:orientation val="minMax"/>
        </c:scaling>
        <c:delete val="0"/>
        <c:axPos val="b"/>
        <c:numFmt formatCode="0" sourceLinked="1"/>
        <c:majorTickMark val="out"/>
        <c:minorTickMark val="none"/>
        <c:tickLblPos val="nextTo"/>
        <c:spPr>
          <a:ln w="25400"/>
        </c:spPr>
        <c:txPr>
          <a:bodyPr/>
          <a:lstStyle/>
          <a:p>
            <a:pPr>
              <a:defRPr sz="1600"/>
            </a:pPr>
            <a:endParaRPr lang="fr-FR"/>
          </a:p>
        </c:txPr>
        <c:crossAx val="105417728"/>
        <c:crosses val="autoZero"/>
        <c:auto val="1"/>
        <c:lblAlgn val="ctr"/>
        <c:lblOffset val="100"/>
        <c:noMultiLvlLbl val="0"/>
      </c:catAx>
      <c:valAx>
        <c:axId val="105417728"/>
        <c:scaling>
          <c:orientation val="minMax"/>
          <c:max val="560"/>
          <c:min val="380"/>
        </c:scaling>
        <c:delete val="0"/>
        <c:axPos val="l"/>
        <c:numFmt formatCode="0" sourceLinked="1"/>
        <c:majorTickMark val="out"/>
        <c:minorTickMark val="none"/>
        <c:tickLblPos val="nextTo"/>
        <c:spPr>
          <a:ln w="25400"/>
        </c:spPr>
        <c:crossAx val="105416192"/>
        <c:crosses val="autoZero"/>
        <c:crossBetween val="between"/>
      </c:valAx>
    </c:plotArea>
    <c:plotVisOnly val="1"/>
    <c:dispBlanksAs val="gap"/>
    <c:showDLblsOverMax val="0"/>
  </c:chart>
  <c:txPr>
    <a:bodyPr/>
    <a:lstStyle/>
    <a:p>
      <a:pPr>
        <a:defRPr sz="1400" b="1"/>
      </a:pPr>
      <a:endParaRPr lang="fr-FR"/>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fr-B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908489539358701"/>
          <c:y val="2.264775873518815E-2"/>
          <c:w val="0.57282553966468475"/>
          <c:h val="0.93710520459821267"/>
        </c:manualLayout>
      </c:layout>
      <c:barChart>
        <c:barDir val="bar"/>
        <c:grouping val="clustered"/>
        <c:varyColors val="0"/>
        <c:dLbls>
          <c:showLegendKey val="0"/>
          <c:showVal val="0"/>
          <c:showCatName val="0"/>
          <c:showSerName val="0"/>
          <c:showPercent val="0"/>
          <c:showBubbleSize val="0"/>
        </c:dLbls>
        <c:gapWidth val="80"/>
        <c:axId val="107271680"/>
        <c:axId val="107273216"/>
      </c:barChart>
      <c:catAx>
        <c:axId val="107271680"/>
        <c:scaling>
          <c:orientation val="minMax"/>
        </c:scaling>
        <c:delete val="0"/>
        <c:axPos val="l"/>
        <c:majorTickMark val="out"/>
        <c:minorTickMark val="none"/>
        <c:tickLblPos val="nextTo"/>
        <c:spPr>
          <a:ln w="25400"/>
        </c:spPr>
        <c:txPr>
          <a:bodyPr/>
          <a:lstStyle/>
          <a:p>
            <a:pPr>
              <a:defRPr sz="1000"/>
            </a:pPr>
            <a:endParaRPr lang="fr-FR"/>
          </a:p>
        </c:txPr>
        <c:crossAx val="107273216"/>
        <c:crosses val="autoZero"/>
        <c:auto val="1"/>
        <c:lblAlgn val="ctr"/>
        <c:lblOffset val="100"/>
        <c:noMultiLvlLbl val="0"/>
      </c:catAx>
      <c:valAx>
        <c:axId val="107273216"/>
        <c:scaling>
          <c:orientation val="minMax"/>
        </c:scaling>
        <c:delete val="0"/>
        <c:axPos val="b"/>
        <c:numFmt formatCode="0" sourceLinked="1"/>
        <c:majorTickMark val="out"/>
        <c:minorTickMark val="none"/>
        <c:tickLblPos val="nextTo"/>
        <c:spPr>
          <a:ln w="25400"/>
        </c:spPr>
        <c:crossAx val="107271680"/>
        <c:crosses val="autoZero"/>
        <c:crossBetween val="between"/>
        <c:majorUnit val="20"/>
      </c:valAx>
      <c:spPr>
        <a:ln>
          <a:noFill/>
        </a:ln>
      </c:spPr>
    </c:plotArea>
    <c:plotVisOnly val="1"/>
    <c:dispBlanksAs val="gap"/>
    <c:showDLblsOverMax val="0"/>
  </c:chart>
  <c:spPr>
    <a:ln>
      <a:noFill/>
    </a:ln>
  </c:sp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fr-B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1984313961450078E-2"/>
          <c:y val="2.5513146231137488E-2"/>
          <c:w val="0.86200015971766153"/>
          <c:h val="0.87944717021980523"/>
        </c:manualLayout>
      </c:layout>
      <c:lineChart>
        <c:grouping val="standard"/>
        <c:varyColors val="0"/>
        <c:ser>
          <c:idx val="0"/>
          <c:order val="0"/>
          <c:tx>
            <c:strRef>
              <c:f>'Dia 28 - diff selon car éls'!$Y$2</c:f>
              <c:strCache>
                <c:ptCount val="1"/>
                <c:pt idx="0">
                  <c:v>Shangai -
Chine</c:v>
                </c:pt>
              </c:strCache>
            </c:strRef>
          </c:tx>
          <c:spPr>
            <a:ln w="50800">
              <a:solidFill>
                <a:srgbClr val="1F497D"/>
              </a:solidFill>
            </a:ln>
          </c:spPr>
          <c:marker>
            <c:symbol val="dash"/>
            <c:size val="15"/>
            <c:spPr>
              <a:solidFill>
                <a:schemeClr val="tx2"/>
              </a:solidFill>
              <a:ln w="50800">
                <a:solidFill>
                  <a:srgbClr val="1F497D"/>
                </a:solidFill>
              </a:ln>
            </c:spPr>
          </c:marker>
          <c:dLbls>
            <c:dLbl>
              <c:idx val="1"/>
              <c:layout/>
              <c:tx>
                <c:rich>
                  <a:bodyPr/>
                  <a:lstStyle/>
                  <a:p>
                    <a:r>
                      <a:rPr lang="en-US" smtClean="0"/>
                      <a:t>Shanghai </a:t>
                    </a:r>
                    <a:r>
                      <a:rPr lang="en-US" dirty="0"/>
                      <a:t>-
Chine 613</a:t>
                    </a:r>
                  </a:p>
                </c:rich>
              </c:tx>
              <c:dLblPos val="l"/>
              <c:showLegendKey val="0"/>
              <c:showVal val="1"/>
              <c:showCatName val="0"/>
              <c:showSerName val="1"/>
              <c:showPercent val="0"/>
              <c:showBubbleSize val="0"/>
              <c:separator> </c:separator>
            </c:dLbl>
            <c:dLblPos val="l"/>
            <c:showLegendKey val="0"/>
            <c:showVal val="1"/>
            <c:showCatName val="0"/>
            <c:showSerName val="1"/>
            <c:showPercent val="0"/>
            <c:showBubbleSize val="0"/>
            <c:separator> </c:separator>
            <c:showLeaderLines val="0"/>
          </c:dLbls>
          <c:cat>
            <c:strRef>
              <c:f>'Dia 28 - diff selon car éls'!$Z$1:$AF$1</c:f>
              <c:strCache>
                <c:ptCount val="7"/>
                <c:pt idx="2">
                  <c:v>Sexe</c:v>
                </c:pt>
                <c:pt idx="3">
                  <c:v>Origine</c:v>
                </c:pt>
                <c:pt idx="4">
                  <c:v>Niveau
socio-économique</c:v>
                </c:pt>
                <c:pt idx="5">
                  <c:v>Retard
scolaire</c:v>
                </c:pt>
                <c:pt idx="6">
                  <c:v>Degré</c:v>
                </c:pt>
              </c:strCache>
            </c:strRef>
          </c:cat>
          <c:val>
            <c:numRef>
              <c:f>'Dia 28 - diff selon car éls'!$Z$2:$AF$2</c:f>
              <c:numCache>
                <c:formatCode>0</c:formatCode>
                <c:ptCount val="7"/>
                <c:pt idx="1">
                  <c:v>612.67553630545308</c:v>
                </c:pt>
              </c:numCache>
            </c:numRef>
          </c:val>
          <c:smooth val="0"/>
        </c:ser>
        <c:ser>
          <c:idx val="1"/>
          <c:order val="1"/>
          <c:tx>
            <c:strRef>
              <c:f>'Dia 28 - diff selon car éls'!$Y$3</c:f>
              <c:strCache>
                <c:ptCount val="1"/>
                <c:pt idx="0">
                  <c:v>Corée</c:v>
                </c:pt>
              </c:strCache>
            </c:strRef>
          </c:tx>
          <c:spPr>
            <a:ln w="50800">
              <a:solidFill>
                <a:srgbClr val="1F497D"/>
              </a:solidFill>
            </a:ln>
          </c:spPr>
          <c:marker>
            <c:symbol val="dash"/>
            <c:size val="15"/>
            <c:spPr>
              <a:solidFill>
                <a:schemeClr val="tx2"/>
              </a:solidFill>
              <a:ln w="50800">
                <a:solidFill>
                  <a:srgbClr val="1F497D"/>
                </a:solidFill>
              </a:ln>
            </c:spPr>
          </c:marker>
          <c:dLbls>
            <c:spPr>
              <a:ln w="25400"/>
            </c:spPr>
            <c:dLblPos val="l"/>
            <c:showLegendKey val="0"/>
            <c:showVal val="1"/>
            <c:showCatName val="0"/>
            <c:showSerName val="1"/>
            <c:showPercent val="0"/>
            <c:showBubbleSize val="0"/>
            <c:separator> </c:separator>
            <c:showLeaderLines val="0"/>
          </c:dLbls>
          <c:cat>
            <c:strRef>
              <c:f>'Dia 28 - diff selon car éls'!$Z$1:$AF$1</c:f>
              <c:strCache>
                <c:ptCount val="7"/>
                <c:pt idx="2">
                  <c:v>Sexe</c:v>
                </c:pt>
                <c:pt idx="3">
                  <c:v>Origine</c:v>
                </c:pt>
                <c:pt idx="4">
                  <c:v>Niveau
socio-économique</c:v>
                </c:pt>
                <c:pt idx="5">
                  <c:v>Retard
scolaire</c:v>
                </c:pt>
                <c:pt idx="6">
                  <c:v>Degré</c:v>
                </c:pt>
              </c:strCache>
            </c:strRef>
          </c:cat>
          <c:val>
            <c:numRef>
              <c:f>'Dia 28 - diff selon car éls'!$Z$3:$AF$3</c:f>
              <c:numCache>
                <c:formatCode>0</c:formatCode>
                <c:ptCount val="7"/>
                <c:pt idx="1">
                  <c:v>553.7666591436132</c:v>
                </c:pt>
              </c:numCache>
            </c:numRef>
          </c:val>
          <c:smooth val="0"/>
        </c:ser>
        <c:ser>
          <c:idx val="2"/>
          <c:order val="2"/>
          <c:tx>
            <c:strRef>
              <c:f>'Dia 28 - diff selon car éls'!$Y$4</c:f>
              <c:strCache>
                <c:ptCount val="1"/>
                <c:pt idx="0">
                  <c:v>Cté flamande</c:v>
                </c:pt>
              </c:strCache>
            </c:strRef>
          </c:tx>
          <c:spPr>
            <a:ln w="50800">
              <a:solidFill>
                <a:srgbClr val="1F497D"/>
              </a:solidFill>
            </a:ln>
          </c:spPr>
          <c:marker>
            <c:symbol val="dash"/>
            <c:size val="15"/>
            <c:spPr>
              <a:solidFill>
                <a:schemeClr val="tx2"/>
              </a:solidFill>
              <a:ln w="50800">
                <a:solidFill>
                  <a:schemeClr val="accent4"/>
                </a:solidFill>
              </a:ln>
            </c:spPr>
          </c:marker>
          <c:dLbls>
            <c:dLblPos val="l"/>
            <c:showLegendKey val="0"/>
            <c:showVal val="1"/>
            <c:showCatName val="0"/>
            <c:showSerName val="1"/>
            <c:showPercent val="0"/>
            <c:showBubbleSize val="0"/>
            <c:separator> </c:separator>
            <c:showLeaderLines val="0"/>
          </c:dLbls>
          <c:cat>
            <c:strRef>
              <c:f>'Dia 28 - diff selon car éls'!$Z$1:$AF$1</c:f>
              <c:strCache>
                <c:ptCount val="7"/>
                <c:pt idx="2">
                  <c:v>Sexe</c:v>
                </c:pt>
                <c:pt idx="3">
                  <c:v>Origine</c:v>
                </c:pt>
                <c:pt idx="4">
                  <c:v>Niveau
socio-économique</c:v>
                </c:pt>
                <c:pt idx="5">
                  <c:v>Retard
scolaire</c:v>
                </c:pt>
                <c:pt idx="6">
                  <c:v>Degré</c:v>
                </c:pt>
              </c:strCache>
            </c:strRef>
          </c:cat>
          <c:val>
            <c:numRef>
              <c:f>'Dia 28 - diff selon car éls'!$Z$4:$AF$4</c:f>
              <c:numCache>
                <c:formatCode>0</c:formatCode>
                <c:ptCount val="7"/>
                <c:pt idx="1">
                  <c:v>529.1166985911575</c:v>
                </c:pt>
              </c:numCache>
            </c:numRef>
          </c:val>
          <c:smooth val="0"/>
        </c:ser>
        <c:ser>
          <c:idx val="3"/>
          <c:order val="3"/>
          <c:tx>
            <c:strRef>
              <c:f>'Dia 28 - diff selon car éls'!$Y$5</c:f>
              <c:strCache>
                <c:ptCount val="1"/>
                <c:pt idx="0">
                  <c:v>Cté germanophone</c:v>
                </c:pt>
              </c:strCache>
            </c:strRef>
          </c:tx>
          <c:spPr>
            <a:ln w="50800">
              <a:solidFill>
                <a:srgbClr val="1F497D"/>
              </a:solidFill>
            </a:ln>
          </c:spPr>
          <c:marker>
            <c:symbol val="dash"/>
            <c:size val="15"/>
            <c:spPr>
              <a:solidFill>
                <a:schemeClr val="accent1"/>
              </a:solidFill>
              <a:ln w="50800">
                <a:solidFill>
                  <a:schemeClr val="accent6"/>
                </a:solidFill>
              </a:ln>
            </c:spPr>
          </c:marker>
          <c:dLbls>
            <c:dLbl>
              <c:idx val="1"/>
              <c:layout>
                <c:manualLayout>
                  <c:x val="-0.20208622262088335"/>
                  <c:y val="-2.3983164643394074E-3"/>
                </c:manualLayout>
              </c:layout>
              <c:dLblPos val="r"/>
              <c:showLegendKey val="0"/>
              <c:showVal val="1"/>
              <c:showCatName val="0"/>
              <c:showSerName val="1"/>
              <c:showPercent val="0"/>
              <c:showBubbleSize val="0"/>
              <c:separator> </c:separator>
            </c:dLbl>
            <c:dLblPos val="l"/>
            <c:showLegendKey val="0"/>
            <c:showVal val="1"/>
            <c:showCatName val="0"/>
            <c:showSerName val="1"/>
            <c:showPercent val="0"/>
            <c:showBubbleSize val="0"/>
            <c:separator> </c:separator>
            <c:showLeaderLines val="0"/>
          </c:dLbls>
          <c:cat>
            <c:strRef>
              <c:f>'Dia 28 - diff selon car éls'!$Z$1:$AF$1</c:f>
              <c:strCache>
                <c:ptCount val="7"/>
                <c:pt idx="2">
                  <c:v>Sexe</c:v>
                </c:pt>
                <c:pt idx="3">
                  <c:v>Origine</c:v>
                </c:pt>
                <c:pt idx="4">
                  <c:v>Niveau
socio-économique</c:v>
                </c:pt>
                <c:pt idx="5">
                  <c:v>Retard
scolaire</c:v>
                </c:pt>
                <c:pt idx="6">
                  <c:v>Degré</c:v>
                </c:pt>
              </c:strCache>
            </c:strRef>
          </c:cat>
          <c:val>
            <c:numRef>
              <c:f>'Dia 28 - diff selon car éls'!$Z$5:$AF$5</c:f>
              <c:numCache>
                <c:formatCode>0</c:formatCode>
                <c:ptCount val="7"/>
                <c:pt idx="1">
                  <c:v>511.27033000678387</c:v>
                </c:pt>
              </c:numCache>
            </c:numRef>
          </c:val>
          <c:smooth val="0"/>
        </c:ser>
        <c:ser>
          <c:idx val="4"/>
          <c:order val="4"/>
          <c:tx>
            <c:strRef>
              <c:f>'Dia 28 - diff selon car éls'!$Y$6</c:f>
              <c:strCache>
                <c:ptCount val="1"/>
                <c:pt idx="0">
                  <c:v>Danemark</c:v>
                </c:pt>
              </c:strCache>
            </c:strRef>
          </c:tx>
          <c:spPr>
            <a:ln w="50800">
              <a:solidFill>
                <a:srgbClr val="1F497D"/>
              </a:solidFill>
            </a:ln>
          </c:spPr>
          <c:marker>
            <c:symbol val="dash"/>
            <c:size val="15"/>
            <c:spPr>
              <a:solidFill>
                <a:schemeClr val="tx2"/>
              </a:solidFill>
              <a:ln w="50800">
                <a:solidFill>
                  <a:srgbClr val="1F497D"/>
                </a:solidFill>
              </a:ln>
            </c:spPr>
          </c:marker>
          <c:dLbls>
            <c:dLblPos val="l"/>
            <c:showLegendKey val="0"/>
            <c:showVal val="1"/>
            <c:showCatName val="0"/>
            <c:showSerName val="1"/>
            <c:showPercent val="0"/>
            <c:showBubbleSize val="0"/>
            <c:separator> </c:separator>
            <c:showLeaderLines val="0"/>
          </c:dLbls>
          <c:cat>
            <c:strRef>
              <c:f>'Dia 28 - diff selon car éls'!$Z$1:$AF$1</c:f>
              <c:strCache>
                <c:ptCount val="7"/>
                <c:pt idx="2">
                  <c:v>Sexe</c:v>
                </c:pt>
                <c:pt idx="3">
                  <c:v>Origine</c:v>
                </c:pt>
                <c:pt idx="4">
                  <c:v>Niveau
socio-économique</c:v>
                </c:pt>
                <c:pt idx="5">
                  <c:v>Retard
scolaire</c:v>
                </c:pt>
                <c:pt idx="6">
                  <c:v>Degré</c:v>
                </c:pt>
              </c:strCache>
            </c:strRef>
          </c:cat>
          <c:val>
            <c:numRef>
              <c:f>'Dia 28 - diff selon car éls'!$Z$6:$AF$6</c:f>
              <c:numCache>
                <c:formatCode>0</c:formatCode>
                <c:ptCount val="7"/>
                <c:pt idx="1">
                  <c:v>500.02675662541355</c:v>
                </c:pt>
              </c:numCache>
            </c:numRef>
          </c:val>
          <c:smooth val="0"/>
        </c:ser>
        <c:ser>
          <c:idx val="5"/>
          <c:order val="5"/>
          <c:tx>
            <c:strRef>
              <c:f>'Dia 28 - diff selon car éls'!$Y$7</c:f>
              <c:strCache>
                <c:ptCount val="1"/>
                <c:pt idx="0">
                  <c:v>FWB</c:v>
                </c:pt>
              </c:strCache>
            </c:strRef>
          </c:tx>
          <c:spPr>
            <a:ln w="50800">
              <a:solidFill>
                <a:schemeClr val="accent2"/>
              </a:solidFill>
            </a:ln>
          </c:spPr>
          <c:marker>
            <c:symbol val="dash"/>
            <c:size val="15"/>
            <c:spPr>
              <a:solidFill>
                <a:schemeClr val="accent2"/>
              </a:solidFill>
              <a:ln w="50800">
                <a:solidFill>
                  <a:schemeClr val="accent2"/>
                </a:solidFill>
              </a:ln>
            </c:spPr>
          </c:marker>
          <c:dPt>
            <c:idx val="3"/>
            <c:bubble3D val="0"/>
            <c:spPr>
              <a:ln w="19050">
                <a:solidFill>
                  <a:schemeClr val="accent2"/>
                </a:solidFill>
              </a:ln>
            </c:spPr>
          </c:dPt>
          <c:dLbls>
            <c:dLblPos val="l"/>
            <c:showLegendKey val="0"/>
            <c:showVal val="1"/>
            <c:showCatName val="0"/>
            <c:showSerName val="1"/>
            <c:showPercent val="0"/>
            <c:showBubbleSize val="0"/>
            <c:separator> </c:separator>
            <c:showLeaderLines val="0"/>
          </c:dLbls>
          <c:cat>
            <c:strRef>
              <c:f>'Dia 28 - diff selon car éls'!$Z$1:$AF$1</c:f>
              <c:strCache>
                <c:ptCount val="7"/>
                <c:pt idx="2">
                  <c:v>Sexe</c:v>
                </c:pt>
                <c:pt idx="3">
                  <c:v>Origine</c:v>
                </c:pt>
                <c:pt idx="4">
                  <c:v>Niveau
socio-économique</c:v>
                </c:pt>
                <c:pt idx="5">
                  <c:v>Retard
scolaire</c:v>
                </c:pt>
                <c:pt idx="6">
                  <c:v>Degré</c:v>
                </c:pt>
              </c:strCache>
            </c:strRef>
          </c:cat>
          <c:val>
            <c:numRef>
              <c:f>'Dia 28 - diff selon car éls'!$Z$7:$AF$7</c:f>
              <c:numCache>
                <c:formatCode>0</c:formatCode>
                <c:ptCount val="7"/>
                <c:pt idx="1">
                  <c:v>493</c:v>
                </c:pt>
              </c:numCache>
            </c:numRef>
          </c:val>
          <c:smooth val="0"/>
        </c:ser>
        <c:ser>
          <c:idx val="6"/>
          <c:order val="6"/>
          <c:tx>
            <c:strRef>
              <c:f>'Dia 28 - diff selon car éls'!$Y$8</c:f>
              <c:strCache>
                <c:ptCount val="1"/>
              </c:strCache>
            </c:strRef>
          </c:tx>
          <c:spPr>
            <a:ln w="25400">
              <a:solidFill>
                <a:schemeClr val="accent2"/>
              </a:solidFill>
            </a:ln>
          </c:spPr>
          <c:marker>
            <c:symbol val="none"/>
          </c:marker>
          <c:dLbls>
            <c:delete val="1"/>
          </c:dLbls>
          <c:cat>
            <c:strRef>
              <c:f>'Dia 28 - diff selon car éls'!$Z$1:$AF$1</c:f>
              <c:strCache>
                <c:ptCount val="7"/>
                <c:pt idx="2">
                  <c:v>Sexe</c:v>
                </c:pt>
                <c:pt idx="3">
                  <c:v>Origine</c:v>
                </c:pt>
                <c:pt idx="4">
                  <c:v>Niveau
socio-économique</c:v>
                </c:pt>
                <c:pt idx="5">
                  <c:v>Retard
scolaire</c:v>
                </c:pt>
                <c:pt idx="6">
                  <c:v>Degré</c:v>
                </c:pt>
              </c:strCache>
            </c:strRef>
          </c:cat>
          <c:val>
            <c:numRef>
              <c:f>'Dia 28 - diff selon car éls'!$Z$8:$AF$8</c:f>
              <c:numCache>
                <c:formatCode>0</c:formatCode>
                <c:ptCount val="7"/>
                <c:pt idx="1">
                  <c:v>493</c:v>
                </c:pt>
                <c:pt idx="2">
                  <c:v>493</c:v>
                </c:pt>
                <c:pt idx="3">
                  <c:v>493</c:v>
                </c:pt>
                <c:pt idx="4">
                  <c:v>493</c:v>
                </c:pt>
                <c:pt idx="5">
                  <c:v>493</c:v>
                </c:pt>
                <c:pt idx="6">
                  <c:v>493</c:v>
                </c:pt>
              </c:numCache>
            </c:numRef>
          </c:val>
          <c:smooth val="0"/>
        </c:ser>
        <c:ser>
          <c:idx val="7"/>
          <c:order val="7"/>
          <c:tx>
            <c:strRef>
              <c:f>'Dia 28 - diff selon car éls'!$Y$9</c:f>
              <c:strCache>
                <c:ptCount val="1"/>
                <c:pt idx="0">
                  <c:v>Espagne</c:v>
                </c:pt>
              </c:strCache>
            </c:strRef>
          </c:tx>
          <c:spPr>
            <a:ln w="50800">
              <a:solidFill>
                <a:srgbClr val="1F497D"/>
              </a:solidFill>
            </a:ln>
          </c:spPr>
          <c:marker>
            <c:symbol val="dash"/>
            <c:size val="15"/>
            <c:spPr>
              <a:solidFill>
                <a:schemeClr val="tx2"/>
              </a:solidFill>
              <a:ln w="50800">
                <a:solidFill>
                  <a:srgbClr val="1F497D"/>
                </a:solidFill>
              </a:ln>
            </c:spPr>
          </c:marker>
          <c:dLbls>
            <c:dLblPos val="l"/>
            <c:showLegendKey val="0"/>
            <c:showVal val="1"/>
            <c:showCatName val="0"/>
            <c:showSerName val="1"/>
            <c:showPercent val="0"/>
            <c:showBubbleSize val="0"/>
            <c:separator> </c:separator>
            <c:showLeaderLines val="0"/>
          </c:dLbls>
          <c:cat>
            <c:strRef>
              <c:f>'Dia 28 - diff selon car éls'!$Z$1:$AF$1</c:f>
              <c:strCache>
                <c:ptCount val="7"/>
                <c:pt idx="2">
                  <c:v>Sexe</c:v>
                </c:pt>
                <c:pt idx="3">
                  <c:v>Origine</c:v>
                </c:pt>
                <c:pt idx="4">
                  <c:v>Niveau
socio-économique</c:v>
                </c:pt>
                <c:pt idx="5">
                  <c:v>Retard
scolaire</c:v>
                </c:pt>
                <c:pt idx="6">
                  <c:v>Degré</c:v>
                </c:pt>
              </c:strCache>
            </c:strRef>
          </c:cat>
          <c:val>
            <c:numRef>
              <c:f>'Dia 28 - diff selon car éls'!$Z$9:$AF$9</c:f>
              <c:numCache>
                <c:formatCode>0</c:formatCode>
                <c:ptCount val="7"/>
                <c:pt idx="1">
                  <c:v>484.319297801971</c:v>
                </c:pt>
              </c:numCache>
            </c:numRef>
          </c:val>
          <c:smooth val="0"/>
        </c:ser>
        <c:ser>
          <c:idx val="8"/>
          <c:order val="8"/>
          <c:tx>
            <c:strRef>
              <c:f>'Dia 28 - diff selon car éls'!$Y$10</c:f>
              <c:strCache>
                <c:ptCount val="1"/>
                <c:pt idx="0">
                  <c:v>Grèce</c:v>
                </c:pt>
              </c:strCache>
            </c:strRef>
          </c:tx>
          <c:spPr>
            <a:ln w="50800">
              <a:solidFill>
                <a:srgbClr val="1F497D"/>
              </a:solidFill>
            </a:ln>
          </c:spPr>
          <c:marker>
            <c:symbol val="dash"/>
            <c:size val="15"/>
            <c:spPr>
              <a:solidFill>
                <a:schemeClr val="tx2"/>
              </a:solidFill>
              <a:ln w="50800">
                <a:solidFill>
                  <a:schemeClr val="accent1">
                    <a:lumMod val="50000"/>
                  </a:schemeClr>
                </a:solidFill>
              </a:ln>
            </c:spPr>
          </c:marker>
          <c:dLbls>
            <c:dLblPos val="l"/>
            <c:showLegendKey val="0"/>
            <c:showVal val="1"/>
            <c:showCatName val="0"/>
            <c:showSerName val="1"/>
            <c:showPercent val="0"/>
            <c:showBubbleSize val="0"/>
            <c:separator> </c:separator>
            <c:showLeaderLines val="0"/>
          </c:dLbls>
          <c:cat>
            <c:strRef>
              <c:f>'Dia 28 - diff selon car éls'!$Z$1:$AF$1</c:f>
              <c:strCache>
                <c:ptCount val="7"/>
                <c:pt idx="2">
                  <c:v>Sexe</c:v>
                </c:pt>
                <c:pt idx="3">
                  <c:v>Origine</c:v>
                </c:pt>
                <c:pt idx="4">
                  <c:v>Niveau
socio-économique</c:v>
                </c:pt>
                <c:pt idx="5">
                  <c:v>Retard
scolaire</c:v>
                </c:pt>
                <c:pt idx="6">
                  <c:v>Degré</c:v>
                </c:pt>
              </c:strCache>
            </c:strRef>
          </c:cat>
          <c:val>
            <c:numRef>
              <c:f>'Dia 28 - diff selon car éls'!$Z$10:$AF$10</c:f>
              <c:numCache>
                <c:formatCode>0</c:formatCode>
                <c:ptCount val="7"/>
                <c:pt idx="1">
                  <c:v>452.97342685890766</c:v>
                </c:pt>
              </c:numCache>
            </c:numRef>
          </c:val>
          <c:smooth val="0"/>
        </c:ser>
        <c:ser>
          <c:idx val="9"/>
          <c:order val="9"/>
          <c:tx>
            <c:strRef>
              <c:f>'Dia 28 - diff selon car éls'!$Y$11</c:f>
              <c:strCache>
                <c:ptCount val="1"/>
                <c:pt idx="0">
                  <c:v>Mexique</c:v>
                </c:pt>
              </c:strCache>
            </c:strRef>
          </c:tx>
          <c:spPr>
            <a:ln w="50800">
              <a:solidFill>
                <a:schemeClr val="accent2"/>
              </a:solidFill>
            </a:ln>
          </c:spPr>
          <c:marker>
            <c:symbol val="dash"/>
            <c:size val="15"/>
            <c:spPr>
              <a:solidFill>
                <a:schemeClr val="tx2"/>
              </a:solidFill>
              <a:ln w="50800">
                <a:solidFill>
                  <a:schemeClr val="tx2">
                    <a:lumMod val="75000"/>
                  </a:schemeClr>
                </a:solidFill>
              </a:ln>
            </c:spPr>
          </c:marker>
          <c:dLbls>
            <c:dLblPos val="l"/>
            <c:showLegendKey val="0"/>
            <c:showVal val="1"/>
            <c:showCatName val="0"/>
            <c:showSerName val="1"/>
            <c:showPercent val="0"/>
            <c:showBubbleSize val="0"/>
            <c:separator> </c:separator>
            <c:showLeaderLines val="0"/>
          </c:dLbls>
          <c:cat>
            <c:strRef>
              <c:f>'Dia 28 - diff selon car éls'!$Z$1:$AF$1</c:f>
              <c:strCache>
                <c:ptCount val="7"/>
                <c:pt idx="2">
                  <c:v>Sexe</c:v>
                </c:pt>
                <c:pt idx="3">
                  <c:v>Origine</c:v>
                </c:pt>
                <c:pt idx="4">
                  <c:v>Niveau
socio-économique</c:v>
                </c:pt>
                <c:pt idx="5">
                  <c:v>Retard
scolaire</c:v>
                </c:pt>
                <c:pt idx="6">
                  <c:v>Degré</c:v>
                </c:pt>
              </c:strCache>
            </c:strRef>
          </c:cat>
          <c:val>
            <c:numRef>
              <c:f>'Dia 28 - diff selon car éls'!$Z$11:$AF$11</c:f>
              <c:numCache>
                <c:formatCode>0</c:formatCode>
                <c:ptCount val="7"/>
                <c:pt idx="1">
                  <c:v>413.28146666770834</c:v>
                </c:pt>
              </c:numCache>
            </c:numRef>
          </c:val>
          <c:smooth val="0"/>
        </c:ser>
        <c:ser>
          <c:idx val="10"/>
          <c:order val="10"/>
          <c:tx>
            <c:strRef>
              <c:f>'Dia 28 - diff selon car éls'!$Y$12</c:f>
              <c:strCache>
                <c:ptCount val="1"/>
                <c:pt idx="0">
                  <c:v>Moyenne Ocdé</c:v>
                </c:pt>
              </c:strCache>
            </c:strRef>
          </c:tx>
          <c:spPr>
            <a:ln w="25400">
              <a:solidFill>
                <a:schemeClr val="accent3"/>
              </a:solidFill>
            </a:ln>
          </c:spPr>
          <c:marker>
            <c:symbol val="none"/>
          </c:marker>
          <c:dLbls>
            <c:dLbl>
              <c:idx val="1"/>
              <c:layout>
                <c:manualLayout>
                  <c:x val="0.3699327706361823"/>
                  <c:y val="-3.9757104165454395E-2"/>
                </c:manualLayout>
              </c:layout>
              <c:tx>
                <c:rich>
                  <a:bodyPr/>
                  <a:lstStyle/>
                  <a:p>
                    <a:r>
                      <a:rPr lang="en-US"/>
                      <a:t>Moyenne</a:t>
                    </a:r>
                  </a:p>
                  <a:p>
                    <a:r>
                      <a:rPr lang="en-US"/>
                      <a:t>Ocdé 494</a:t>
                    </a:r>
                  </a:p>
                </c:rich>
              </c:tx>
              <c:dLblPos val="r"/>
              <c:showLegendKey val="0"/>
              <c:showVal val="1"/>
              <c:showCatName val="0"/>
              <c:showSerName val="1"/>
              <c:showPercent val="0"/>
              <c:showBubbleSize val="0"/>
              <c:separator> </c:separator>
            </c:dLbl>
            <c:dLbl>
              <c:idx val="2"/>
              <c:delete val="1"/>
            </c:dLbl>
            <c:dLbl>
              <c:idx val="3"/>
              <c:delete val="1"/>
            </c:dLbl>
            <c:dLbl>
              <c:idx val="4"/>
              <c:delete val="1"/>
            </c:dLbl>
            <c:dLbl>
              <c:idx val="5"/>
              <c:delete val="1"/>
            </c:dLbl>
            <c:dLbl>
              <c:idx val="6"/>
              <c:delete val="1"/>
            </c:dLbl>
            <c:spPr>
              <a:noFill/>
            </c:spPr>
            <c:dLblPos val="r"/>
            <c:showLegendKey val="0"/>
            <c:showVal val="1"/>
            <c:showCatName val="0"/>
            <c:showSerName val="1"/>
            <c:showPercent val="0"/>
            <c:showBubbleSize val="0"/>
            <c:separator> </c:separator>
            <c:showLeaderLines val="0"/>
          </c:dLbls>
          <c:cat>
            <c:strRef>
              <c:f>'Dia 28 - diff selon car éls'!$Z$1:$AF$1</c:f>
              <c:strCache>
                <c:ptCount val="7"/>
                <c:pt idx="2">
                  <c:v>Sexe</c:v>
                </c:pt>
                <c:pt idx="3">
                  <c:v>Origine</c:v>
                </c:pt>
                <c:pt idx="4">
                  <c:v>Niveau
socio-économique</c:v>
                </c:pt>
                <c:pt idx="5">
                  <c:v>Retard
scolaire</c:v>
                </c:pt>
                <c:pt idx="6">
                  <c:v>Degré</c:v>
                </c:pt>
              </c:strCache>
            </c:strRef>
          </c:cat>
          <c:val>
            <c:numRef>
              <c:f>'Dia 28 - diff selon car éls'!$Z$12:$AF$12</c:f>
              <c:numCache>
                <c:formatCode>0</c:formatCode>
                <c:ptCount val="7"/>
                <c:pt idx="1">
                  <c:v>494.04644668586144</c:v>
                </c:pt>
                <c:pt idx="2">
                  <c:v>494.04644668586144</c:v>
                </c:pt>
                <c:pt idx="3">
                  <c:v>494.04644668586144</c:v>
                </c:pt>
                <c:pt idx="4">
                  <c:v>494.04644668586144</c:v>
                </c:pt>
                <c:pt idx="5">
                  <c:v>494.04644668586144</c:v>
                </c:pt>
                <c:pt idx="6">
                  <c:v>494.04644668586144</c:v>
                </c:pt>
              </c:numCache>
            </c:numRef>
          </c:val>
          <c:smooth val="0"/>
        </c:ser>
        <c:ser>
          <c:idx val="11"/>
          <c:order val="11"/>
          <c:tx>
            <c:strRef>
              <c:f>'Dia 28 - diff selon car éls'!$Y$13</c:f>
              <c:strCache>
                <c:ptCount val="1"/>
                <c:pt idx="0">
                  <c:v>Garçons</c:v>
                </c:pt>
              </c:strCache>
            </c:strRef>
          </c:tx>
          <c:spPr>
            <a:ln w="50800">
              <a:solidFill>
                <a:schemeClr val="accent2">
                  <a:lumMod val="60000"/>
                  <a:lumOff val="40000"/>
                </a:schemeClr>
              </a:solidFill>
            </a:ln>
          </c:spPr>
          <c:marker>
            <c:symbol val="dash"/>
            <c:size val="15"/>
            <c:spPr>
              <a:solidFill>
                <a:schemeClr val="accent1"/>
              </a:solidFill>
              <a:ln w="50800">
                <a:solidFill>
                  <a:schemeClr val="accent2">
                    <a:lumMod val="60000"/>
                    <a:lumOff val="40000"/>
                  </a:schemeClr>
                </a:solidFill>
              </a:ln>
            </c:spPr>
          </c:marker>
          <c:dLbls>
            <c:dLblPos val="t"/>
            <c:showLegendKey val="0"/>
            <c:showVal val="1"/>
            <c:showCatName val="0"/>
            <c:showSerName val="1"/>
            <c:showPercent val="0"/>
            <c:showBubbleSize val="0"/>
            <c:separator> </c:separator>
            <c:showLeaderLines val="0"/>
          </c:dLbls>
          <c:cat>
            <c:strRef>
              <c:f>'Dia 28 - diff selon car éls'!$Z$1:$AF$1</c:f>
              <c:strCache>
                <c:ptCount val="7"/>
                <c:pt idx="2">
                  <c:v>Sexe</c:v>
                </c:pt>
                <c:pt idx="3">
                  <c:v>Origine</c:v>
                </c:pt>
                <c:pt idx="4">
                  <c:v>Niveau
socio-économique</c:v>
                </c:pt>
                <c:pt idx="5">
                  <c:v>Retard
scolaire</c:v>
                </c:pt>
                <c:pt idx="6">
                  <c:v>Degré</c:v>
                </c:pt>
              </c:strCache>
            </c:strRef>
          </c:cat>
          <c:val>
            <c:numRef>
              <c:f>'Dia 28 - diff selon car éls'!$Z$13:$AF$13</c:f>
              <c:numCache>
                <c:formatCode>General</c:formatCode>
                <c:ptCount val="7"/>
                <c:pt idx="2" formatCode="0">
                  <c:v>497.93646142723253</c:v>
                </c:pt>
              </c:numCache>
            </c:numRef>
          </c:val>
          <c:smooth val="0"/>
        </c:ser>
        <c:ser>
          <c:idx val="12"/>
          <c:order val="12"/>
          <c:tx>
            <c:strRef>
              <c:f>'Dia 28 - diff selon car éls'!$Y$14</c:f>
              <c:strCache>
                <c:ptCount val="1"/>
                <c:pt idx="0">
                  <c:v>Filles</c:v>
                </c:pt>
              </c:strCache>
            </c:strRef>
          </c:tx>
          <c:spPr>
            <a:ln w="50800">
              <a:solidFill>
                <a:schemeClr val="accent2">
                  <a:lumMod val="60000"/>
                  <a:lumOff val="40000"/>
                </a:schemeClr>
              </a:solidFill>
            </a:ln>
          </c:spPr>
          <c:marker>
            <c:symbol val="dash"/>
            <c:size val="15"/>
            <c:spPr>
              <a:solidFill>
                <a:schemeClr val="accent2">
                  <a:lumMod val="60000"/>
                  <a:lumOff val="40000"/>
                </a:schemeClr>
              </a:solidFill>
              <a:ln w="50800">
                <a:solidFill>
                  <a:schemeClr val="accent2">
                    <a:lumMod val="60000"/>
                    <a:lumOff val="40000"/>
                  </a:schemeClr>
                </a:solidFill>
              </a:ln>
            </c:spPr>
          </c:marker>
          <c:dLbls>
            <c:dLblPos val="b"/>
            <c:showLegendKey val="0"/>
            <c:showVal val="1"/>
            <c:showCatName val="0"/>
            <c:showSerName val="1"/>
            <c:showPercent val="0"/>
            <c:showBubbleSize val="0"/>
            <c:separator> </c:separator>
            <c:showLeaderLines val="0"/>
          </c:dLbls>
          <c:cat>
            <c:strRef>
              <c:f>'Dia 28 - diff selon car éls'!$Z$1:$AF$1</c:f>
              <c:strCache>
                <c:ptCount val="7"/>
                <c:pt idx="2">
                  <c:v>Sexe</c:v>
                </c:pt>
                <c:pt idx="3">
                  <c:v>Origine</c:v>
                </c:pt>
                <c:pt idx="4">
                  <c:v>Niveau
socio-économique</c:v>
                </c:pt>
                <c:pt idx="5">
                  <c:v>Retard
scolaire</c:v>
                </c:pt>
                <c:pt idx="6">
                  <c:v>Degré</c:v>
                </c:pt>
              </c:strCache>
            </c:strRef>
          </c:cat>
          <c:val>
            <c:numRef>
              <c:f>'Dia 28 - diff selon car éls'!$Z$14:$AF$14</c:f>
              <c:numCache>
                <c:formatCode>General</c:formatCode>
                <c:ptCount val="7"/>
                <c:pt idx="2" formatCode="0">
                  <c:v>487.88481386136397</c:v>
                </c:pt>
              </c:numCache>
            </c:numRef>
          </c:val>
          <c:smooth val="0"/>
        </c:ser>
        <c:ser>
          <c:idx val="13"/>
          <c:order val="13"/>
          <c:tx>
            <c:strRef>
              <c:f>'Dia 28 - diff selon car éls'!$Y$15</c:f>
              <c:strCache>
                <c:ptCount val="1"/>
                <c:pt idx="0">
                  <c:v>Natifs</c:v>
                </c:pt>
              </c:strCache>
            </c:strRef>
          </c:tx>
          <c:spPr>
            <a:ln w="50800">
              <a:solidFill>
                <a:srgbClr val="1F497D"/>
              </a:solidFill>
            </a:ln>
          </c:spPr>
          <c:marker>
            <c:symbol val="dash"/>
            <c:size val="15"/>
            <c:spPr>
              <a:solidFill>
                <a:schemeClr val="accent1"/>
              </a:solidFill>
              <a:ln w="50800">
                <a:solidFill>
                  <a:schemeClr val="accent1">
                    <a:lumMod val="60000"/>
                    <a:lumOff val="40000"/>
                  </a:schemeClr>
                </a:solidFill>
              </a:ln>
            </c:spPr>
          </c:marker>
          <c:dLbls>
            <c:dLblPos val="t"/>
            <c:showLegendKey val="0"/>
            <c:showVal val="1"/>
            <c:showCatName val="0"/>
            <c:showSerName val="1"/>
            <c:showPercent val="0"/>
            <c:showBubbleSize val="0"/>
            <c:separator> </c:separator>
            <c:showLeaderLines val="0"/>
          </c:dLbls>
          <c:cat>
            <c:strRef>
              <c:f>'Dia 28 - diff selon car éls'!$Z$1:$AF$1</c:f>
              <c:strCache>
                <c:ptCount val="7"/>
                <c:pt idx="2">
                  <c:v>Sexe</c:v>
                </c:pt>
                <c:pt idx="3">
                  <c:v>Origine</c:v>
                </c:pt>
                <c:pt idx="4">
                  <c:v>Niveau
socio-économique</c:v>
                </c:pt>
                <c:pt idx="5">
                  <c:v>Retard
scolaire</c:v>
                </c:pt>
                <c:pt idx="6">
                  <c:v>Degré</c:v>
                </c:pt>
              </c:strCache>
            </c:strRef>
          </c:cat>
          <c:val>
            <c:numRef>
              <c:f>'Dia 28 - diff selon car éls'!$Z$15:$AF$15</c:f>
              <c:numCache>
                <c:formatCode>General</c:formatCode>
                <c:ptCount val="7"/>
                <c:pt idx="3" formatCode="0">
                  <c:v>508</c:v>
                </c:pt>
              </c:numCache>
            </c:numRef>
          </c:val>
          <c:smooth val="0"/>
        </c:ser>
        <c:ser>
          <c:idx val="14"/>
          <c:order val="14"/>
          <c:tx>
            <c:strRef>
              <c:f>'Dia 28 - diff selon car éls'!$Y$16</c:f>
              <c:strCache>
                <c:ptCount val="1"/>
                <c:pt idx="0">
                  <c:v>Immigrés</c:v>
                </c:pt>
              </c:strCache>
            </c:strRef>
          </c:tx>
          <c:spPr>
            <a:ln w="50800">
              <a:solidFill>
                <a:srgbClr val="1F497D"/>
              </a:solidFill>
            </a:ln>
          </c:spPr>
          <c:marker>
            <c:symbol val="dash"/>
            <c:size val="15"/>
            <c:spPr>
              <a:solidFill>
                <a:schemeClr val="accent1"/>
              </a:solidFill>
              <a:ln w="50800">
                <a:solidFill>
                  <a:schemeClr val="accent1">
                    <a:lumMod val="60000"/>
                    <a:lumOff val="40000"/>
                  </a:schemeClr>
                </a:solidFill>
              </a:ln>
            </c:spPr>
          </c:marker>
          <c:dLbls>
            <c:dLblPos val="b"/>
            <c:showLegendKey val="0"/>
            <c:showVal val="1"/>
            <c:showCatName val="0"/>
            <c:showSerName val="1"/>
            <c:showPercent val="0"/>
            <c:showBubbleSize val="0"/>
            <c:separator> </c:separator>
            <c:showLeaderLines val="0"/>
          </c:dLbls>
          <c:cat>
            <c:strRef>
              <c:f>'Dia 28 - diff selon car éls'!$Z$1:$AF$1</c:f>
              <c:strCache>
                <c:ptCount val="7"/>
                <c:pt idx="2">
                  <c:v>Sexe</c:v>
                </c:pt>
                <c:pt idx="3">
                  <c:v>Origine</c:v>
                </c:pt>
                <c:pt idx="4">
                  <c:v>Niveau
socio-économique</c:v>
                </c:pt>
                <c:pt idx="5">
                  <c:v>Retard
scolaire</c:v>
                </c:pt>
                <c:pt idx="6">
                  <c:v>Degré</c:v>
                </c:pt>
              </c:strCache>
            </c:strRef>
          </c:cat>
          <c:val>
            <c:numRef>
              <c:f>'Dia 28 - diff selon car éls'!$Z$16:$AF$16</c:f>
              <c:numCache>
                <c:formatCode>General</c:formatCode>
                <c:ptCount val="7"/>
                <c:pt idx="3" formatCode="0">
                  <c:v>459</c:v>
                </c:pt>
              </c:numCache>
            </c:numRef>
          </c:val>
          <c:smooth val="0"/>
        </c:ser>
        <c:ser>
          <c:idx val="15"/>
          <c:order val="15"/>
          <c:tx>
            <c:strRef>
              <c:f>'Dia 28 - diff selon car éls'!$Y$17</c:f>
              <c:strCache>
                <c:ptCount val="1"/>
                <c:pt idx="0">
                  <c:v>Favorisés</c:v>
                </c:pt>
              </c:strCache>
            </c:strRef>
          </c:tx>
          <c:spPr>
            <a:ln w="50800">
              <a:solidFill>
                <a:srgbClr val="1F497D"/>
              </a:solidFill>
            </a:ln>
          </c:spPr>
          <c:marker>
            <c:symbol val="dash"/>
            <c:size val="15"/>
            <c:spPr>
              <a:solidFill>
                <a:schemeClr val="accent1"/>
              </a:solidFill>
              <a:ln w="50800">
                <a:solidFill>
                  <a:schemeClr val="accent4">
                    <a:lumMod val="60000"/>
                    <a:lumOff val="40000"/>
                  </a:schemeClr>
                </a:solidFill>
              </a:ln>
            </c:spPr>
          </c:marker>
          <c:dLbls>
            <c:dLblPos val="t"/>
            <c:showLegendKey val="0"/>
            <c:showVal val="1"/>
            <c:showCatName val="0"/>
            <c:showSerName val="1"/>
            <c:showPercent val="0"/>
            <c:showBubbleSize val="0"/>
            <c:separator> </c:separator>
            <c:showLeaderLines val="0"/>
          </c:dLbls>
          <c:cat>
            <c:strRef>
              <c:f>'Dia 28 - diff selon car éls'!$Z$1:$AF$1</c:f>
              <c:strCache>
                <c:ptCount val="7"/>
                <c:pt idx="2">
                  <c:v>Sexe</c:v>
                </c:pt>
                <c:pt idx="3">
                  <c:v>Origine</c:v>
                </c:pt>
                <c:pt idx="4">
                  <c:v>Niveau
socio-économique</c:v>
                </c:pt>
                <c:pt idx="5">
                  <c:v>Retard
scolaire</c:v>
                </c:pt>
                <c:pt idx="6">
                  <c:v>Degré</c:v>
                </c:pt>
              </c:strCache>
            </c:strRef>
          </c:cat>
          <c:val>
            <c:numRef>
              <c:f>'Dia 28 - diff selon car éls'!$Z$17:$AF$17</c:f>
              <c:numCache>
                <c:formatCode>General</c:formatCode>
                <c:ptCount val="7"/>
                <c:pt idx="4" formatCode="0">
                  <c:v>553.44821522633583</c:v>
                </c:pt>
              </c:numCache>
            </c:numRef>
          </c:val>
          <c:smooth val="0"/>
        </c:ser>
        <c:ser>
          <c:idx val="16"/>
          <c:order val="16"/>
          <c:tx>
            <c:strRef>
              <c:f>'Dia 28 - diff selon car éls'!$Y$18</c:f>
              <c:strCache>
                <c:ptCount val="1"/>
                <c:pt idx="0">
                  <c:v>Défavorisés</c:v>
                </c:pt>
              </c:strCache>
            </c:strRef>
          </c:tx>
          <c:spPr>
            <a:ln w="50800">
              <a:solidFill>
                <a:srgbClr val="1F497D"/>
              </a:solidFill>
            </a:ln>
          </c:spPr>
          <c:marker>
            <c:symbol val="dash"/>
            <c:size val="15"/>
            <c:spPr>
              <a:solidFill>
                <a:schemeClr val="accent1"/>
              </a:solidFill>
              <a:ln w="50800">
                <a:solidFill>
                  <a:schemeClr val="accent4">
                    <a:lumMod val="60000"/>
                    <a:lumOff val="40000"/>
                  </a:schemeClr>
                </a:solidFill>
              </a:ln>
            </c:spPr>
          </c:marker>
          <c:dLbls>
            <c:dLbl>
              <c:idx val="4"/>
              <c:layout>
                <c:manualLayout>
                  <c:x val="-9.4094273080996133E-2"/>
                  <c:y val="3.4413373707940086E-2"/>
                </c:manualLayout>
              </c:layout>
              <c:dLblPos val="r"/>
              <c:showLegendKey val="0"/>
              <c:showVal val="1"/>
              <c:showCatName val="0"/>
              <c:showSerName val="1"/>
              <c:showPercent val="0"/>
              <c:showBubbleSize val="0"/>
              <c:separator> </c:separator>
            </c:dLbl>
            <c:dLblPos val="b"/>
            <c:showLegendKey val="0"/>
            <c:showVal val="1"/>
            <c:showCatName val="0"/>
            <c:showSerName val="1"/>
            <c:showPercent val="0"/>
            <c:showBubbleSize val="0"/>
            <c:separator> </c:separator>
            <c:showLeaderLines val="0"/>
          </c:dLbls>
          <c:cat>
            <c:strRef>
              <c:f>'Dia 28 - diff selon car éls'!$Z$1:$AF$1</c:f>
              <c:strCache>
                <c:ptCount val="7"/>
                <c:pt idx="2">
                  <c:v>Sexe</c:v>
                </c:pt>
                <c:pt idx="3">
                  <c:v>Origine</c:v>
                </c:pt>
                <c:pt idx="4">
                  <c:v>Niveau
socio-économique</c:v>
                </c:pt>
                <c:pt idx="5">
                  <c:v>Retard
scolaire</c:v>
                </c:pt>
                <c:pt idx="6">
                  <c:v>Degré</c:v>
                </c:pt>
              </c:strCache>
            </c:strRef>
          </c:cat>
          <c:val>
            <c:numRef>
              <c:f>'Dia 28 - diff selon car éls'!$Z$18:$AF$18</c:f>
              <c:numCache>
                <c:formatCode>General</c:formatCode>
                <c:ptCount val="7"/>
                <c:pt idx="4" formatCode="0">
                  <c:v>441.6832946534783</c:v>
                </c:pt>
              </c:numCache>
            </c:numRef>
          </c:val>
          <c:smooth val="0"/>
        </c:ser>
        <c:ser>
          <c:idx val="17"/>
          <c:order val="17"/>
          <c:tx>
            <c:strRef>
              <c:f>'Dia 28 - diff selon car éls'!$Y$19</c:f>
              <c:strCache>
                <c:ptCount val="1"/>
                <c:pt idx="0">
                  <c:v>A l'heure</c:v>
                </c:pt>
              </c:strCache>
            </c:strRef>
          </c:tx>
          <c:spPr>
            <a:ln w="50800">
              <a:solidFill>
                <a:srgbClr val="1F497D"/>
              </a:solidFill>
            </a:ln>
          </c:spPr>
          <c:marker>
            <c:symbol val="dash"/>
            <c:size val="15"/>
            <c:spPr>
              <a:solidFill>
                <a:schemeClr val="accent1"/>
              </a:solidFill>
              <a:ln w="50800">
                <a:solidFill>
                  <a:schemeClr val="accent5">
                    <a:lumMod val="60000"/>
                    <a:lumOff val="40000"/>
                  </a:schemeClr>
                </a:solidFill>
              </a:ln>
            </c:spPr>
          </c:marker>
          <c:dLbls>
            <c:dLblPos val="t"/>
            <c:showLegendKey val="0"/>
            <c:showVal val="1"/>
            <c:showCatName val="0"/>
            <c:showSerName val="1"/>
            <c:showPercent val="0"/>
            <c:showBubbleSize val="0"/>
            <c:separator> </c:separator>
            <c:showLeaderLines val="0"/>
          </c:dLbls>
          <c:cat>
            <c:strRef>
              <c:f>'Dia 28 - diff selon car éls'!$Z$1:$AF$1</c:f>
              <c:strCache>
                <c:ptCount val="7"/>
                <c:pt idx="2">
                  <c:v>Sexe</c:v>
                </c:pt>
                <c:pt idx="3">
                  <c:v>Origine</c:v>
                </c:pt>
                <c:pt idx="4">
                  <c:v>Niveau
socio-économique</c:v>
                </c:pt>
                <c:pt idx="5">
                  <c:v>Retard
scolaire</c:v>
                </c:pt>
                <c:pt idx="6">
                  <c:v>Degré</c:v>
                </c:pt>
              </c:strCache>
            </c:strRef>
          </c:cat>
          <c:val>
            <c:numRef>
              <c:f>'Dia 28 - diff selon car éls'!$Z$19:$AF$19</c:f>
              <c:numCache>
                <c:formatCode>General</c:formatCode>
                <c:ptCount val="7"/>
                <c:pt idx="5" formatCode="0">
                  <c:v>544.91544034723051</c:v>
                </c:pt>
              </c:numCache>
            </c:numRef>
          </c:val>
          <c:smooth val="0"/>
        </c:ser>
        <c:ser>
          <c:idx val="18"/>
          <c:order val="18"/>
          <c:tx>
            <c:strRef>
              <c:f>'Dia 28 - diff selon car éls'!$Y$20</c:f>
              <c:strCache>
                <c:ptCount val="1"/>
                <c:pt idx="0">
                  <c:v>En retard</c:v>
                </c:pt>
              </c:strCache>
            </c:strRef>
          </c:tx>
          <c:spPr>
            <a:ln w="50800">
              <a:solidFill>
                <a:srgbClr val="1F497D"/>
              </a:solidFill>
            </a:ln>
          </c:spPr>
          <c:marker>
            <c:symbol val="dash"/>
            <c:size val="15"/>
            <c:spPr>
              <a:solidFill>
                <a:schemeClr val="accent1"/>
              </a:solidFill>
              <a:ln w="50800">
                <a:solidFill>
                  <a:schemeClr val="accent5">
                    <a:lumMod val="60000"/>
                    <a:lumOff val="40000"/>
                  </a:schemeClr>
                </a:solidFill>
              </a:ln>
            </c:spPr>
          </c:marker>
          <c:dLbls>
            <c:dLbl>
              <c:idx val="5"/>
              <c:layout>
                <c:manualLayout>
                  <c:x val="-8.3984539899795194E-2"/>
                  <c:y val="4.8445292825159351E-2"/>
                </c:manualLayout>
              </c:layout>
              <c:dLblPos val="r"/>
              <c:showLegendKey val="0"/>
              <c:showVal val="1"/>
              <c:showCatName val="0"/>
              <c:showSerName val="1"/>
              <c:showPercent val="0"/>
              <c:showBubbleSize val="0"/>
              <c:separator> </c:separator>
            </c:dLbl>
            <c:dLblPos val="b"/>
            <c:showLegendKey val="0"/>
            <c:showVal val="1"/>
            <c:showCatName val="0"/>
            <c:showSerName val="1"/>
            <c:showPercent val="0"/>
            <c:showBubbleSize val="0"/>
            <c:separator> </c:separator>
            <c:showLeaderLines val="0"/>
          </c:dLbls>
          <c:cat>
            <c:strRef>
              <c:f>'Dia 28 - diff selon car éls'!$Z$1:$AF$1</c:f>
              <c:strCache>
                <c:ptCount val="7"/>
                <c:pt idx="2">
                  <c:v>Sexe</c:v>
                </c:pt>
                <c:pt idx="3">
                  <c:v>Origine</c:v>
                </c:pt>
                <c:pt idx="4">
                  <c:v>Niveau
socio-économique</c:v>
                </c:pt>
                <c:pt idx="5">
                  <c:v>Retard
scolaire</c:v>
                </c:pt>
                <c:pt idx="6">
                  <c:v>Degré</c:v>
                </c:pt>
              </c:strCache>
            </c:strRef>
          </c:cat>
          <c:val>
            <c:numRef>
              <c:f>'Dia 28 - diff selon car éls'!$Z$20:$AF$20</c:f>
              <c:numCache>
                <c:formatCode>General</c:formatCode>
                <c:ptCount val="7"/>
                <c:pt idx="5" formatCode="0">
                  <c:v>438.56071796714548</c:v>
                </c:pt>
              </c:numCache>
            </c:numRef>
          </c:val>
          <c:smooth val="0"/>
        </c:ser>
        <c:ser>
          <c:idx val="19"/>
          <c:order val="19"/>
          <c:tx>
            <c:strRef>
              <c:f>'Dia 28 - diff selon car éls'!$Y$21</c:f>
              <c:strCache>
                <c:ptCount val="1"/>
                <c:pt idx="0">
                  <c:v>3G/TT</c:v>
                </c:pt>
              </c:strCache>
            </c:strRef>
          </c:tx>
          <c:spPr>
            <a:ln w="50800">
              <a:solidFill>
                <a:srgbClr val="1F497D"/>
              </a:solidFill>
            </a:ln>
          </c:spPr>
          <c:marker>
            <c:symbol val="dash"/>
            <c:size val="15"/>
            <c:spPr>
              <a:solidFill>
                <a:schemeClr val="accent1"/>
              </a:solidFill>
              <a:ln w="50800">
                <a:solidFill>
                  <a:schemeClr val="accent6">
                    <a:lumMod val="60000"/>
                    <a:lumOff val="40000"/>
                  </a:schemeClr>
                </a:solidFill>
              </a:ln>
            </c:spPr>
          </c:marker>
          <c:dLbls>
            <c:dLblPos val="r"/>
            <c:showLegendKey val="0"/>
            <c:showVal val="1"/>
            <c:showCatName val="0"/>
            <c:showSerName val="1"/>
            <c:showPercent val="0"/>
            <c:showBubbleSize val="0"/>
            <c:separator> </c:separator>
            <c:showLeaderLines val="0"/>
          </c:dLbls>
          <c:cat>
            <c:strRef>
              <c:f>'Dia 28 - diff selon car éls'!$Z$1:$AF$1</c:f>
              <c:strCache>
                <c:ptCount val="7"/>
                <c:pt idx="2">
                  <c:v>Sexe</c:v>
                </c:pt>
                <c:pt idx="3">
                  <c:v>Origine</c:v>
                </c:pt>
                <c:pt idx="4">
                  <c:v>Niveau
socio-économique</c:v>
                </c:pt>
                <c:pt idx="5">
                  <c:v>Retard
scolaire</c:v>
                </c:pt>
                <c:pt idx="6">
                  <c:v>Degré</c:v>
                </c:pt>
              </c:strCache>
            </c:strRef>
          </c:cat>
          <c:val>
            <c:numRef>
              <c:f>'Dia 28 - diff selon car éls'!$Z$21:$AF$21</c:f>
              <c:numCache>
                <c:formatCode>General</c:formatCode>
                <c:ptCount val="7"/>
                <c:pt idx="6" formatCode="0">
                  <c:v>492.29121787314745</c:v>
                </c:pt>
              </c:numCache>
            </c:numRef>
          </c:val>
          <c:smooth val="0"/>
        </c:ser>
        <c:ser>
          <c:idx val="20"/>
          <c:order val="20"/>
          <c:tx>
            <c:strRef>
              <c:f>'Dia 28 - diff selon car éls'!$Y$22</c:f>
              <c:strCache>
                <c:ptCount val="1"/>
                <c:pt idx="0">
                  <c:v>3TQ/P</c:v>
                </c:pt>
              </c:strCache>
            </c:strRef>
          </c:tx>
          <c:spPr>
            <a:ln w="50800">
              <a:solidFill>
                <a:srgbClr val="1F497D"/>
              </a:solidFill>
            </a:ln>
          </c:spPr>
          <c:marker>
            <c:symbol val="dash"/>
            <c:size val="15"/>
            <c:spPr>
              <a:solidFill>
                <a:schemeClr val="accent1"/>
              </a:solidFill>
              <a:ln w="50800">
                <a:solidFill>
                  <a:schemeClr val="accent6">
                    <a:lumMod val="60000"/>
                    <a:lumOff val="40000"/>
                  </a:schemeClr>
                </a:solidFill>
              </a:ln>
            </c:spPr>
          </c:marker>
          <c:dLbls>
            <c:dLblPos val="b"/>
            <c:showLegendKey val="0"/>
            <c:showVal val="1"/>
            <c:showCatName val="0"/>
            <c:showSerName val="1"/>
            <c:showPercent val="0"/>
            <c:showBubbleSize val="0"/>
            <c:separator> </c:separator>
            <c:showLeaderLines val="0"/>
          </c:dLbls>
          <c:cat>
            <c:strRef>
              <c:f>'Dia 28 - diff selon car éls'!$Z$1:$AF$1</c:f>
              <c:strCache>
                <c:ptCount val="7"/>
                <c:pt idx="2">
                  <c:v>Sexe</c:v>
                </c:pt>
                <c:pt idx="3">
                  <c:v>Origine</c:v>
                </c:pt>
                <c:pt idx="4">
                  <c:v>Niveau
socio-économique</c:v>
                </c:pt>
                <c:pt idx="5">
                  <c:v>Retard
scolaire</c:v>
                </c:pt>
                <c:pt idx="6">
                  <c:v>Degré</c:v>
                </c:pt>
              </c:strCache>
            </c:strRef>
          </c:cat>
          <c:val>
            <c:numRef>
              <c:f>'Dia 28 - diff selon car éls'!$Z$22:$AF$22</c:f>
              <c:numCache>
                <c:formatCode>General</c:formatCode>
                <c:ptCount val="7"/>
                <c:pt idx="6" formatCode="0">
                  <c:v>429.35734333707052</c:v>
                </c:pt>
              </c:numCache>
            </c:numRef>
          </c:val>
          <c:smooth val="0"/>
        </c:ser>
        <c:ser>
          <c:idx val="21"/>
          <c:order val="21"/>
          <c:tx>
            <c:strRef>
              <c:f>'Dia 28 - diff selon car éls'!$Y$23</c:f>
              <c:strCache>
                <c:ptCount val="1"/>
                <c:pt idx="0">
                  <c:v>4G/TT</c:v>
                </c:pt>
              </c:strCache>
            </c:strRef>
          </c:tx>
          <c:spPr>
            <a:ln>
              <a:solidFill>
                <a:schemeClr val="accent6">
                  <a:lumMod val="40000"/>
                  <a:lumOff val="60000"/>
                </a:schemeClr>
              </a:solidFill>
            </a:ln>
          </c:spPr>
          <c:marker>
            <c:symbol val="dash"/>
            <c:size val="15"/>
            <c:spPr>
              <a:solidFill>
                <a:schemeClr val="accent6">
                  <a:lumMod val="40000"/>
                  <a:lumOff val="60000"/>
                </a:schemeClr>
              </a:solidFill>
              <a:ln w="47625">
                <a:solidFill>
                  <a:schemeClr val="accent6">
                    <a:lumMod val="60000"/>
                    <a:lumOff val="40000"/>
                  </a:schemeClr>
                </a:solidFill>
              </a:ln>
            </c:spPr>
          </c:marker>
          <c:dLbls>
            <c:dLblPos val="t"/>
            <c:showLegendKey val="0"/>
            <c:showVal val="1"/>
            <c:showCatName val="0"/>
            <c:showSerName val="1"/>
            <c:showPercent val="0"/>
            <c:showBubbleSize val="0"/>
            <c:separator> </c:separator>
            <c:showLeaderLines val="0"/>
          </c:dLbls>
          <c:cat>
            <c:strRef>
              <c:f>'Dia 28 - diff selon car éls'!$Z$1:$AF$1</c:f>
              <c:strCache>
                <c:ptCount val="7"/>
                <c:pt idx="2">
                  <c:v>Sexe</c:v>
                </c:pt>
                <c:pt idx="3">
                  <c:v>Origine</c:v>
                </c:pt>
                <c:pt idx="4">
                  <c:v>Niveau
socio-économique</c:v>
                </c:pt>
                <c:pt idx="5">
                  <c:v>Retard
scolaire</c:v>
                </c:pt>
                <c:pt idx="6">
                  <c:v>Degré</c:v>
                </c:pt>
              </c:strCache>
            </c:strRef>
          </c:cat>
          <c:val>
            <c:numRef>
              <c:f>'Dia 28 - diff selon car éls'!$Z$23:$AF$23</c:f>
              <c:numCache>
                <c:formatCode>General</c:formatCode>
                <c:ptCount val="7"/>
                <c:pt idx="6" formatCode="0">
                  <c:v>565.08680271800313</c:v>
                </c:pt>
              </c:numCache>
            </c:numRef>
          </c:val>
          <c:smooth val="0"/>
        </c:ser>
        <c:ser>
          <c:idx val="22"/>
          <c:order val="22"/>
          <c:tx>
            <c:strRef>
              <c:f>'Dia 28 - diff selon car éls'!$Y$24</c:f>
              <c:strCache>
                <c:ptCount val="1"/>
                <c:pt idx="0">
                  <c:v>4TQ/P</c:v>
                </c:pt>
              </c:strCache>
            </c:strRef>
          </c:tx>
          <c:spPr>
            <a:ln>
              <a:solidFill>
                <a:schemeClr val="accent6">
                  <a:lumMod val="40000"/>
                  <a:lumOff val="60000"/>
                </a:schemeClr>
              </a:solidFill>
            </a:ln>
          </c:spPr>
          <c:marker>
            <c:symbol val="dash"/>
            <c:size val="15"/>
            <c:spPr>
              <a:solidFill>
                <a:schemeClr val="accent6">
                  <a:lumMod val="40000"/>
                  <a:lumOff val="60000"/>
                </a:schemeClr>
              </a:solidFill>
              <a:ln w="47625">
                <a:solidFill>
                  <a:schemeClr val="accent6">
                    <a:lumMod val="60000"/>
                    <a:lumOff val="40000"/>
                  </a:schemeClr>
                </a:solidFill>
              </a:ln>
            </c:spPr>
          </c:marker>
          <c:dLbls>
            <c:dLbl>
              <c:idx val="6"/>
              <c:layout/>
              <c:dLblPos val="r"/>
              <c:showLegendKey val="0"/>
              <c:showVal val="1"/>
              <c:showCatName val="0"/>
              <c:showSerName val="1"/>
              <c:showPercent val="0"/>
              <c:showBubbleSize val="0"/>
              <c:separator> </c:separator>
            </c:dLbl>
            <c:dLblPos val="r"/>
            <c:showLegendKey val="0"/>
            <c:showVal val="1"/>
            <c:showCatName val="0"/>
            <c:showSerName val="1"/>
            <c:showPercent val="0"/>
            <c:showBubbleSize val="0"/>
            <c:showLeaderLines val="0"/>
          </c:dLbls>
          <c:cat>
            <c:strRef>
              <c:f>'Dia 28 - diff selon car éls'!$Z$1:$AF$1</c:f>
              <c:strCache>
                <c:ptCount val="7"/>
                <c:pt idx="2">
                  <c:v>Sexe</c:v>
                </c:pt>
                <c:pt idx="3">
                  <c:v>Origine</c:v>
                </c:pt>
                <c:pt idx="4">
                  <c:v>Niveau
socio-économique</c:v>
                </c:pt>
                <c:pt idx="5">
                  <c:v>Retard
scolaire</c:v>
                </c:pt>
                <c:pt idx="6">
                  <c:v>Degré</c:v>
                </c:pt>
              </c:strCache>
            </c:strRef>
          </c:cat>
          <c:val>
            <c:numRef>
              <c:f>'Dia 28 - diff selon car éls'!$Z$24:$AF$24</c:f>
              <c:numCache>
                <c:formatCode>General</c:formatCode>
                <c:ptCount val="7"/>
                <c:pt idx="6" formatCode="0">
                  <c:v>485.05753108364212</c:v>
                </c:pt>
              </c:numCache>
            </c:numRef>
          </c:val>
          <c:smooth val="0"/>
        </c:ser>
        <c:dLbls>
          <c:showLegendKey val="0"/>
          <c:showVal val="1"/>
          <c:showCatName val="0"/>
          <c:showSerName val="0"/>
          <c:showPercent val="0"/>
          <c:showBubbleSize val="0"/>
        </c:dLbls>
        <c:hiLowLines>
          <c:spPr>
            <a:ln w="28575">
              <a:solidFill>
                <a:schemeClr val="bg1">
                  <a:lumMod val="75000"/>
                </a:schemeClr>
              </a:solidFill>
            </a:ln>
          </c:spPr>
        </c:hiLowLines>
        <c:marker val="1"/>
        <c:smooth val="0"/>
        <c:axId val="131601920"/>
        <c:axId val="131603456"/>
      </c:lineChart>
      <c:catAx>
        <c:axId val="131601920"/>
        <c:scaling>
          <c:orientation val="minMax"/>
        </c:scaling>
        <c:delete val="0"/>
        <c:axPos val="b"/>
        <c:numFmt formatCode="General" sourceLinked="1"/>
        <c:majorTickMark val="none"/>
        <c:minorTickMark val="out"/>
        <c:tickLblPos val="nextTo"/>
        <c:crossAx val="131603456"/>
        <c:crosses val="autoZero"/>
        <c:auto val="1"/>
        <c:lblAlgn val="ctr"/>
        <c:lblOffset val="30"/>
        <c:noMultiLvlLbl val="0"/>
      </c:catAx>
      <c:valAx>
        <c:axId val="131603456"/>
        <c:scaling>
          <c:orientation val="minMax"/>
          <c:max val="620"/>
          <c:min val="400"/>
        </c:scaling>
        <c:delete val="0"/>
        <c:axPos val="l"/>
        <c:numFmt formatCode="0" sourceLinked="1"/>
        <c:majorTickMark val="out"/>
        <c:minorTickMark val="none"/>
        <c:tickLblPos val="nextTo"/>
        <c:crossAx val="131601920"/>
        <c:crosses val="autoZero"/>
        <c:crossBetween val="between"/>
        <c:majorUnit val="20"/>
      </c:valAx>
    </c:plotArea>
    <c:plotVisOnly val="1"/>
    <c:dispBlanksAs val="gap"/>
    <c:showDLblsOverMax val="0"/>
  </c:chart>
  <c:spPr>
    <a:ln>
      <a:noFill/>
    </a:ln>
  </c:spPr>
  <c:txPr>
    <a:bodyPr/>
    <a:lstStyle/>
    <a:p>
      <a:pPr>
        <a:defRPr sz="1200"/>
      </a:pPr>
      <a:endParaRPr lang="fr-FR"/>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fr-B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636866034204385E-2"/>
          <c:y val="3.9178975914996743E-2"/>
          <c:w val="0.90440617110910859"/>
          <c:h val="0.69067325852683092"/>
        </c:manualLayout>
      </c:layout>
      <c:barChart>
        <c:barDir val="col"/>
        <c:grouping val="clustered"/>
        <c:varyColors val="0"/>
        <c:ser>
          <c:idx val="0"/>
          <c:order val="0"/>
          <c:tx>
            <c:strRef>
              <c:f>'Att dia 33'!$I$26</c:f>
              <c:strCache>
                <c:ptCount val="1"/>
                <c:pt idx="0">
                  <c:v>Data</c:v>
                </c:pt>
              </c:strCache>
            </c:strRef>
          </c:tx>
          <c:spPr>
            <a:solidFill>
              <a:schemeClr val="accent5">
                <a:lumMod val="75000"/>
              </a:schemeClr>
            </a:solidFill>
          </c:spPr>
          <c:invertIfNegative val="0"/>
          <c:dPt>
            <c:idx val="1"/>
            <c:invertIfNegative val="0"/>
            <c:bubble3D val="0"/>
            <c:spPr>
              <a:solidFill>
                <a:schemeClr val="accent4">
                  <a:lumMod val="75000"/>
                </a:schemeClr>
              </a:solidFill>
            </c:spPr>
          </c:dPt>
          <c:dPt>
            <c:idx val="3"/>
            <c:invertIfNegative val="0"/>
            <c:bubble3D val="0"/>
            <c:spPr>
              <a:solidFill>
                <a:schemeClr val="accent4">
                  <a:lumMod val="75000"/>
                </a:schemeClr>
              </a:solidFill>
            </c:spPr>
          </c:dPt>
          <c:dPt>
            <c:idx val="5"/>
            <c:invertIfNegative val="0"/>
            <c:bubble3D val="0"/>
            <c:spPr>
              <a:solidFill>
                <a:schemeClr val="accent4">
                  <a:lumMod val="75000"/>
                </a:schemeClr>
              </a:solidFill>
            </c:spPr>
          </c:dPt>
          <c:dPt>
            <c:idx val="7"/>
            <c:invertIfNegative val="0"/>
            <c:bubble3D val="0"/>
            <c:spPr>
              <a:solidFill>
                <a:schemeClr val="accent4">
                  <a:lumMod val="75000"/>
                </a:schemeClr>
              </a:solidFill>
            </c:spPr>
          </c:dPt>
          <c:dPt>
            <c:idx val="9"/>
            <c:invertIfNegative val="0"/>
            <c:bubble3D val="0"/>
            <c:spPr>
              <a:solidFill>
                <a:schemeClr val="accent6">
                  <a:lumMod val="75000"/>
                </a:schemeClr>
              </a:solidFill>
            </c:spPr>
          </c:dPt>
          <c:dLbls>
            <c:dLbl>
              <c:idx val="2"/>
              <c:layout>
                <c:manualLayout>
                  <c:x val="0"/>
                  <c:y val="2.0017154859329842E-2"/>
                </c:manualLayout>
              </c:layout>
              <c:dLblPos val="outEnd"/>
              <c:showLegendKey val="0"/>
              <c:showVal val="1"/>
              <c:showCatName val="0"/>
              <c:showSerName val="0"/>
              <c:showPercent val="0"/>
              <c:showBubbleSize val="0"/>
            </c:dLbl>
            <c:dLbl>
              <c:idx val="5"/>
              <c:layout>
                <c:manualLayout>
                  <c:x val="0"/>
                  <c:y val="2.0017154859329842E-2"/>
                </c:manualLayout>
              </c:layout>
              <c:dLblPos val="outEnd"/>
              <c:showLegendKey val="0"/>
              <c:showVal val="1"/>
              <c:showCatName val="0"/>
              <c:showSerName val="0"/>
              <c:showPercent val="0"/>
              <c:showBubbleSize val="0"/>
            </c:dLbl>
            <c:dLbl>
              <c:idx val="6"/>
              <c:layout>
                <c:manualLayout>
                  <c:x val="0"/>
                  <c:y val="-1.0586509286119185E-2"/>
                </c:manualLayout>
              </c:layout>
              <c:dLblPos val="outEnd"/>
              <c:showLegendKey val="0"/>
              <c:showVal val="1"/>
              <c:showCatName val="0"/>
              <c:showSerName val="0"/>
              <c:showPercent val="0"/>
              <c:showBubbleSize val="0"/>
            </c:dLbl>
            <c:dLbl>
              <c:idx val="7"/>
              <c:layout>
                <c:manualLayout>
                  <c:x val="-1.6155115566123539E-3"/>
                  <c:y val="-6.6980237236384339E-3"/>
                </c:manualLayout>
              </c:layout>
              <c:dLblPos val="outEnd"/>
              <c:showLegendKey val="0"/>
              <c:showVal val="1"/>
              <c:showCatName val="0"/>
              <c:showSerName val="0"/>
              <c:showPercent val="0"/>
              <c:showBubbleSize val="0"/>
            </c:dLbl>
            <c:dLbl>
              <c:idx val="8"/>
              <c:layout>
                <c:manualLayout>
                  <c:x val="0"/>
                  <c:y val="7.0576728574127823E-3"/>
                </c:manualLayout>
              </c:layout>
              <c:dLblPos val="outEnd"/>
              <c:showLegendKey val="0"/>
              <c:showVal val="1"/>
              <c:showCatName val="0"/>
              <c:showSerName val="0"/>
              <c:showPercent val="0"/>
              <c:showBubbleSize val="0"/>
            </c:dLbl>
            <c:dLblPos val="outEnd"/>
            <c:showLegendKey val="0"/>
            <c:showVal val="1"/>
            <c:showCatName val="0"/>
            <c:showSerName val="0"/>
            <c:showPercent val="0"/>
            <c:showBubbleSize val="0"/>
            <c:showLeaderLines val="0"/>
          </c:dLbls>
          <c:cat>
            <c:multiLvlStrRef>
              <c:f>'Att dia 33'!$J$24:$Q$25</c:f>
              <c:multiLvlStrCache>
                <c:ptCount val="8"/>
                <c:lvl>
                  <c:pt idx="0">
                    <c:v>Garçons</c:v>
                  </c:pt>
                  <c:pt idx="1">
                    <c:v>Filles</c:v>
                  </c:pt>
                  <c:pt idx="2">
                    <c:v>Garçons</c:v>
                  </c:pt>
                  <c:pt idx="3">
                    <c:v>Filles</c:v>
                  </c:pt>
                  <c:pt idx="4">
                    <c:v>Garçons</c:v>
                  </c:pt>
                  <c:pt idx="5">
                    <c:v>Filles</c:v>
                  </c:pt>
                  <c:pt idx="6">
                    <c:v>Garçons</c:v>
                  </c:pt>
                  <c:pt idx="7">
                    <c:v>Filles</c:v>
                  </c:pt>
                </c:lvl>
                <c:lvl>
                  <c:pt idx="0">
                    <c:v>Anxiété à propos des mathématiques</c:v>
                  </c:pt>
                  <c:pt idx="2">
                    <c:v>Utilité perçue de l'apprentissage des mathématiques</c:v>
                  </c:pt>
                  <c:pt idx="4">
                    <c:v>Image de soi en mathématiques</c:v>
                  </c:pt>
                  <c:pt idx="6">
                    <c:v>Image des capacités personnelles en mathématiques</c:v>
                  </c:pt>
                </c:lvl>
              </c:multiLvlStrCache>
            </c:multiLvlStrRef>
          </c:cat>
          <c:val>
            <c:numRef>
              <c:f>'Att dia 33'!$J$26:$Q$26</c:f>
              <c:numCache>
                <c:formatCode>0%</c:formatCode>
                <c:ptCount val="8"/>
                <c:pt idx="0">
                  <c:v>0.45</c:v>
                </c:pt>
                <c:pt idx="1">
                  <c:v>0.61000000000000032</c:v>
                </c:pt>
                <c:pt idx="2">
                  <c:v>0.65579212174808765</c:v>
                </c:pt>
                <c:pt idx="3">
                  <c:v>0.52297790364752483</c:v>
                </c:pt>
                <c:pt idx="4">
                  <c:v>0.53</c:v>
                </c:pt>
                <c:pt idx="5">
                  <c:v>0.36000000000000015</c:v>
                </c:pt>
                <c:pt idx="6">
                  <c:v>0.76000000000000034</c:v>
                </c:pt>
                <c:pt idx="7">
                  <c:v>0.67000000000000048</c:v>
                </c:pt>
              </c:numCache>
            </c:numRef>
          </c:val>
        </c:ser>
        <c:dLbls>
          <c:showLegendKey val="0"/>
          <c:showVal val="0"/>
          <c:showCatName val="0"/>
          <c:showSerName val="0"/>
          <c:showPercent val="0"/>
          <c:showBubbleSize val="0"/>
        </c:dLbls>
        <c:gapWidth val="87"/>
        <c:axId val="131794432"/>
        <c:axId val="131795968"/>
      </c:barChart>
      <c:catAx>
        <c:axId val="131794432"/>
        <c:scaling>
          <c:orientation val="minMax"/>
        </c:scaling>
        <c:delete val="0"/>
        <c:axPos val="b"/>
        <c:majorTickMark val="out"/>
        <c:minorTickMark val="none"/>
        <c:tickLblPos val="nextTo"/>
        <c:spPr>
          <a:ln w="25400"/>
        </c:spPr>
        <c:crossAx val="131795968"/>
        <c:crosses val="autoZero"/>
        <c:auto val="1"/>
        <c:lblAlgn val="ctr"/>
        <c:lblOffset val="50"/>
        <c:tickLblSkip val="1"/>
        <c:tickMarkSkip val="1"/>
        <c:noMultiLvlLbl val="0"/>
      </c:catAx>
      <c:valAx>
        <c:axId val="131795968"/>
        <c:scaling>
          <c:orientation val="minMax"/>
          <c:max val="1"/>
          <c:min val="1.0000000000000009E-3"/>
        </c:scaling>
        <c:delete val="0"/>
        <c:axPos val="l"/>
        <c:numFmt formatCode="0%" sourceLinked="1"/>
        <c:majorTickMark val="out"/>
        <c:minorTickMark val="none"/>
        <c:tickLblPos val="nextTo"/>
        <c:spPr>
          <a:ln w="25400"/>
        </c:spPr>
        <c:crossAx val="131794432"/>
        <c:crosses val="autoZero"/>
        <c:crossBetween val="between"/>
      </c:valAx>
      <c:spPr>
        <a:noFill/>
        <a:ln w="25400">
          <a:noFill/>
        </a:ln>
      </c:spPr>
    </c:plotArea>
    <c:plotVisOnly val="1"/>
    <c:dispBlanksAs val="gap"/>
    <c:showDLblsOverMax val="0"/>
  </c:chart>
  <c:txPr>
    <a:bodyPr/>
    <a:lstStyle/>
    <a:p>
      <a:pPr>
        <a:defRPr sz="1200"/>
      </a:pPr>
      <a:endParaRPr lang="fr-F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BE"/>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pieChart>
        <c:varyColors val="1"/>
        <c:ser>
          <c:idx val="0"/>
          <c:order val="0"/>
          <c:tx>
            <c:strRef>
              <c:f>Feuil1!$B$1</c:f>
              <c:strCache>
                <c:ptCount val="1"/>
                <c:pt idx="0">
                  <c:v>Unités électroniques</c:v>
                </c:pt>
              </c:strCache>
            </c:strRef>
          </c:tx>
          <c:explosion val="25"/>
          <c:cat>
            <c:strRef>
              <c:f>Feuil1!$A$2:$A$4</c:f>
              <c:strCache>
                <c:ptCount val="3"/>
                <c:pt idx="0">
                  <c:v>Primaire</c:v>
                </c:pt>
                <c:pt idx="1">
                  <c:v>1er degré</c:v>
                </c:pt>
                <c:pt idx="2">
                  <c:v>3e secondaire</c:v>
                </c:pt>
              </c:strCache>
            </c:strRef>
          </c:cat>
          <c:val>
            <c:numRef>
              <c:f>Feuil1!$B$2:$B$4</c:f>
              <c:numCache>
                <c:formatCode>0%</c:formatCode>
                <c:ptCount val="3"/>
                <c:pt idx="0">
                  <c:v>0.38</c:v>
                </c:pt>
                <c:pt idx="1">
                  <c:v>0.43</c:v>
                </c:pt>
                <c:pt idx="2">
                  <c:v>0.2</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txPr>
    <a:bodyPr/>
    <a:lstStyle/>
    <a:p>
      <a:pPr>
        <a:defRPr sz="1800"/>
      </a:pPr>
      <a:endParaRPr lang="fr-F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B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1849518810148703E-2"/>
          <c:y val="5.1400554097404488E-2"/>
          <c:w val="0.71169181977252871"/>
          <c:h val="0.8326195683872849"/>
        </c:manualLayout>
      </c:layout>
      <c:lineChart>
        <c:grouping val="standard"/>
        <c:varyColors val="0"/>
        <c:ser>
          <c:idx val="0"/>
          <c:order val="0"/>
          <c:tx>
            <c:strRef>
              <c:f>'Focus sur Outils'!$J$13</c:f>
              <c:strCache>
                <c:ptCount val="1"/>
                <c:pt idx="0">
                  <c:v>Outils</c:v>
                </c:pt>
              </c:strCache>
            </c:strRef>
          </c:tx>
          <c:cat>
            <c:strRef>
              <c:f>'Focus sur Outils'!$I$14:$I$17</c:f>
              <c:strCache>
                <c:ptCount val="4"/>
                <c:pt idx="0">
                  <c:v>1e</c:v>
                </c:pt>
                <c:pt idx="1">
                  <c:v>2e</c:v>
                </c:pt>
                <c:pt idx="2">
                  <c:v>3e</c:v>
                </c:pt>
                <c:pt idx="3">
                  <c:v>4e</c:v>
                </c:pt>
              </c:strCache>
            </c:strRef>
          </c:cat>
          <c:val>
            <c:numRef>
              <c:f>'Focus sur Outils'!$J$14:$J$17</c:f>
              <c:numCache>
                <c:formatCode>0%</c:formatCode>
                <c:ptCount val="4"/>
                <c:pt idx="0" formatCode="0.00%">
                  <c:v>2.564102564102565E-3</c:v>
                </c:pt>
                <c:pt idx="1">
                  <c:v>0.16919191919191917</c:v>
                </c:pt>
                <c:pt idx="2">
                  <c:v>0.37373737373737387</c:v>
                </c:pt>
                <c:pt idx="3">
                  <c:v>0.7179487179487184</c:v>
                </c:pt>
              </c:numCache>
            </c:numRef>
          </c:val>
          <c:smooth val="0"/>
        </c:ser>
        <c:ser>
          <c:idx val="1"/>
          <c:order val="1"/>
          <c:tx>
            <c:strRef>
              <c:f>'Focus sur Outils'!$K$13</c:f>
              <c:strCache>
                <c:ptCount val="1"/>
                <c:pt idx="0">
                  <c:v>CE1D</c:v>
                </c:pt>
              </c:strCache>
            </c:strRef>
          </c:tx>
          <c:spPr>
            <a:ln>
              <a:solidFill>
                <a:srgbClr val="C00000"/>
              </a:solidFill>
            </a:ln>
          </c:spPr>
          <c:marker>
            <c:spPr>
              <a:ln>
                <a:solidFill>
                  <a:srgbClr val="C00000"/>
                </a:solidFill>
              </a:ln>
            </c:spPr>
          </c:marker>
          <c:cat>
            <c:strRef>
              <c:f>'Focus sur Outils'!$I$14:$I$17</c:f>
              <c:strCache>
                <c:ptCount val="4"/>
                <c:pt idx="0">
                  <c:v>1e</c:v>
                </c:pt>
                <c:pt idx="1">
                  <c:v>2e</c:v>
                </c:pt>
                <c:pt idx="2">
                  <c:v>3e</c:v>
                </c:pt>
                <c:pt idx="3">
                  <c:v>4e</c:v>
                </c:pt>
              </c:strCache>
            </c:strRef>
          </c:cat>
          <c:val>
            <c:numRef>
              <c:f>'Focus sur Outils'!$K$14:$K$17</c:f>
              <c:numCache>
                <c:formatCode>0%</c:formatCode>
                <c:ptCount val="4"/>
                <c:pt idx="0">
                  <c:v>0.44780219780219788</c:v>
                </c:pt>
                <c:pt idx="1">
                  <c:v>0.45833333333333326</c:v>
                </c:pt>
                <c:pt idx="2">
                  <c:v>0.55790043290043312</c:v>
                </c:pt>
                <c:pt idx="3">
                  <c:v>0.70659340659340675</c:v>
                </c:pt>
              </c:numCache>
            </c:numRef>
          </c:val>
          <c:smooth val="0"/>
        </c:ser>
        <c:ser>
          <c:idx val="2"/>
          <c:order val="2"/>
          <c:tx>
            <c:strRef>
              <c:f>'Focus sur Outils'!$L$13</c:f>
              <c:strCache>
                <c:ptCount val="1"/>
                <c:pt idx="0">
                  <c:v>PISA</c:v>
                </c:pt>
              </c:strCache>
            </c:strRef>
          </c:tx>
          <c:spPr>
            <a:ln>
              <a:solidFill>
                <a:schemeClr val="tx1"/>
              </a:solidFill>
            </a:ln>
          </c:spPr>
          <c:marker>
            <c:spPr>
              <a:ln>
                <a:solidFill>
                  <a:schemeClr val="tx1"/>
                </a:solidFill>
              </a:ln>
            </c:spPr>
          </c:marker>
          <c:cat>
            <c:strRef>
              <c:f>'Focus sur Outils'!$I$14:$I$17</c:f>
              <c:strCache>
                <c:ptCount val="4"/>
                <c:pt idx="0">
                  <c:v>1e</c:v>
                </c:pt>
                <c:pt idx="1">
                  <c:v>2e</c:v>
                </c:pt>
                <c:pt idx="2">
                  <c:v>3e</c:v>
                </c:pt>
                <c:pt idx="3">
                  <c:v>4e</c:v>
                </c:pt>
              </c:strCache>
            </c:strRef>
          </c:cat>
          <c:val>
            <c:numRef>
              <c:f>'Focus sur Outils'!$L$14:$L$17</c:f>
              <c:numCache>
                <c:formatCode>0%</c:formatCode>
                <c:ptCount val="4"/>
                <c:pt idx="0">
                  <c:v>0.48384615384615381</c:v>
                </c:pt>
                <c:pt idx="1">
                  <c:v>0.50075757575757551</c:v>
                </c:pt>
                <c:pt idx="2">
                  <c:v>0.58030303030303021</c:v>
                </c:pt>
                <c:pt idx="3">
                  <c:v>0.72615384615384626</c:v>
                </c:pt>
              </c:numCache>
            </c:numRef>
          </c:val>
          <c:smooth val="0"/>
        </c:ser>
        <c:dLbls>
          <c:showLegendKey val="0"/>
          <c:showVal val="0"/>
          <c:showCatName val="0"/>
          <c:showSerName val="0"/>
          <c:showPercent val="0"/>
          <c:showBubbleSize val="0"/>
        </c:dLbls>
        <c:marker val="1"/>
        <c:smooth val="0"/>
        <c:axId val="57129216"/>
        <c:axId val="63947136"/>
      </c:lineChart>
      <c:catAx>
        <c:axId val="57129216"/>
        <c:scaling>
          <c:orientation val="minMax"/>
        </c:scaling>
        <c:delete val="0"/>
        <c:axPos val="b"/>
        <c:numFmt formatCode="General" sourceLinked="1"/>
        <c:majorTickMark val="out"/>
        <c:minorTickMark val="none"/>
        <c:tickLblPos val="nextTo"/>
        <c:txPr>
          <a:bodyPr/>
          <a:lstStyle/>
          <a:p>
            <a:pPr>
              <a:defRPr sz="2000"/>
            </a:pPr>
            <a:endParaRPr lang="fr-FR"/>
          </a:p>
        </c:txPr>
        <c:crossAx val="63947136"/>
        <c:crosses val="autoZero"/>
        <c:auto val="1"/>
        <c:lblAlgn val="ctr"/>
        <c:lblOffset val="100"/>
        <c:noMultiLvlLbl val="0"/>
      </c:catAx>
      <c:valAx>
        <c:axId val="63947136"/>
        <c:scaling>
          <c:orientation val="minMax"/>
        </c:scaling>
        <c:delete val="0"/>
        <c:axPos val="l"/>
        <c:majorGridlines/>
        <c:numFmt formatCode="0.00%" sourceLinked="1"/>
        <c:majorTickMark val="out"/>
        <c:minorTickMark val="none"/>
        <c:tickLblPos val="nextTo"/>
        <c:txPr>
          <a:bodyPr/>
          <a:lstStyle/>
          <a:p>
            <a:pPr>
              <a:defRPr sz="1600"/>
            </a:pPr>
            <a:endParaRPr lang="fr-FR"/>
          </a:p>
        </c:txPr>
        <c:crossAx val="57129216"/>
        <c:crosses val="autoZero"/>
        <c:crossBetween val="between"/>
      </c:valAx>
    </c:plotArea>
    <c:legend>
      <c:legendPos val="r"/>
      <c:layout>
        <c:manualLayout>
          <c:xMode val="edge"/>
          <c:yMode val="edge"/>
          <c:x val="0.84928299137397434"/>
          <c:y val="0.42523515264311001"/>
          <c:w val="9.2452153133778789E-2"/>
          <c:h val="0.16156450659166546"/>
        </c:manualLayout>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B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5145923548576538E-2"/>
          <c:y val="3.5499663261516781E-2"/>
          <c:w val="0.92088453035295259"/>
          <c:h val="0.84537422030879283"/>
        </c:manualLayout>
      </c:layout>
      <c:barChart>
        <c:barDir val="col"/>
        <c:grouping val="clustered"/>
        <c:varyColors val="0"/>
        <c:ser>
          <c:idx val="0"/>
          <c:order val="0"/>
          <c:tx>
            <c:strRef>
              <c:f>'Ventilation 15 ans-dia14'!$Q$5</c:f>
              <c:strCache>
                <c:ptCount val="1"/>
                <c:pt idx="0">
                  <c:v>2003</c:v>
                </c:pt>
              </c:strCache>
            </c:strRef>
          </c:tx>
          <c:spPr>
            <a:solidFill>
              <a:schemeClr val="tx2">
                <a:lumMod val="75000"/>
              </a:schemeClr>
            </a:solidFill>
            <a:ln>
              <a:solidFill>
                <a:schemeClr val="accent4">
                  <a:lumMod val="75000"/>
                </a:schemeClr>
              </a:solidFill>
            </a:ln>
          </c:spPr>
          <c:invertIfNegative val="0"/>
          <c:dLbls>
            <c:numFmt formatCode="#,##0" sourceLinked="0"/>
            <c:txPr>
              <a:bodyPr/>
              <a:lstStyle/>
              <a:p>
                <a:pPr>
                  <a:defRPr sz="1100" b="1"/>
                </a:pPr>
                <a:endParaRPr lang="fr-FR"/>
              </a:p>
            </c:txPr>
            <c:showLegendKey val="0"/>
            <c:showVal val="1"/>
            <c:showCatName val="0"/>
            <c:showSerName val="0"/>
            <c:showPercent val="0"/>
            <c:showBubbleSize val="0"/>
            <c:showLeaderLines val="0"/>
          </c:dLbls>
          <c:cat>
            <c:strRef>
              <c:f>'Ventilation 15 ans-dia14'!$R$3:$X$3</c:f>
              <c:strCache>
                <c:ptCount val="7"/>
                <c:pt idx="0">
                  <c:v>Autres</c:v>
                </c:pt>
                <c:pt idx="1">
                  <c:v>1er degré</c:v>
                </c:pt>
                <c:pt idx="2">
                  <c:v>3e TQ/P</c:v>
                </c:pt>
                <c:pt idx="3">
                  <c:v>4e  TQ/P</c:v>
                </c:pt>
                <c:pt idx="4">
                  <c:v>3e G/TT</c:v>
                </c:pt>
                <c:pt idx="5">
                  <c:v>4e G/TT</c:v>
                </c:pt>
                <c:pt idx="6">
                  <c:v>3e degré</c:v>
                </c:pt>
              </c:strCache>
            </c:strRef>
          </c:cat>
          <c:val>
            <c:numRef>
              <c:f>'Ventilation 15 ans-dia14'!$R$5:$X$5</c:f>
              <c:numCache>
                <c:formatCode>General</c:formatCode>
                <c:ptCount val="7"/>
                <c:pt idx="0">
                  <c:v>3.7</c:v>
                </c:pt>
                <c:pt idx="1">
                  <c:v>4.3</c:v>
                </c:pt>
                <c:pt idx="2">
                  <c:v>21.2</c:v>
                </c:pt>
                <c:pt idx="3">
                  <c:v>15.7</c:v>
                </c:pt>
                <c:pt idx="4">
                  <c:v>13.4</c:v>
                </c:pt>
                <c:pt idx="5">
                  <c:v>40.6</c:v>
                </c:pt>
                <c:pt idx="6">
                  <c:v>1.1000000000000001</c:v>
                </c:pt>
              </c:numCache>
            </c:numRef>
          </c:val>
        </c:ser>
        <c:ser>
          <c:idx val="1"/>
          <c:order val="1"/>
          <c:tx>
            <c:strRef>
              <c:f>'Ventilation 15 ans-dia14'!$Q$4</c:f>
              <c:strCache>
                <c:ptCount val="1"/>
                <c:pt idx="0">
                  <c:v>2012</c:v>
                </c:pt>
              </c:strCache>
            </c:strRef>
          </c:tx>
          <c:spPr>
            <a:solidFill>
              <a:schemeClr val="accent1">
                <a:lumMod val="60000"/>
                <a:lumOff val="40000"/>
              </a:schemeClr>
            </a:solidFill>
            <a:ln>
              <a:solidFill>
                <a:schemeClr val="accent4">
                  <a:lumMod val="75000"/>
                </a:schemeClr>
              </a:solidFill>
            </a:ln>
          </c:spPr>
          <c:invertIfNegative val="0"/>
          <c:dLbls>
            <c:numFmt formatCode="#,##0" sourceLinked="0"/>
            <c:txPr>
              <a:bodyPr/>
              <a:lstStyle/>
              <a:p>
                <a:pPr>
                  <a:defRPr sz="1100" b="1"/>
                </a:pPr>
                <a:endParaRPr lang="fr-FR"/>
              </a:p>
            </c:txPr>
            <c:showLegendKey val="0"/>
            <c:showVal val="1"/>
            <c:showCatName val="0"/>
            <c:showSerName val="0"/>
            <c:showPercent val="0"/>
            <c:showBubbleSize val="0"/>
            <c:showLeaderLines val="0"/>
          </c:dLbls>
          <c:cat>
            <c:strRef>
              <c:f>'Ventilation 15 ans-dia14'!$R$3:$X$3</c:f>
              <c:strCache>
                <c:ptCount val="7"/>
                <c:pt idx="0">
                  <c:v>Autres</c:v>
                </c:pt>
                <c:pt idx="1">
                  <c:v>1er degré</c:v>
                </c:pt>
                <c:pt idx="2">
                  <c:v>3e TQ/P</c:v>
                </c:pt>
                <c:pt idx="3">
                  <c:v>4e  TQ/P</c:v>
                </c:pt>
                <c:pt idx="4">
                  <c:v>3e G/TT</c:v>
                </c:pt>
                <c:pt idx="5">
                  <c:v>4e G/TT</c:v>
                </c:pt>
                <c:pt idx="6">
                  <c:v>3e degré</c:v>
                </c:pt>
              </c:strCache>
            </c:strRef>
          </c:cat>
          <c:val>
            <c:numRef>
              <c:f>'Ventilation 15 ans-dia14'!$R$4:$X$4</c:f>
              <c:numCache>
                <c:formatCode>General</c:formatCode>
                <c:ptCount val="7"/>
                <c:pt idx="0">
                  <c:v>4.7</c:v>
                </c:pt>
                <c:pt idx="1">
                  <c:v>12.350000000000005</c:v>
                </c:pt>
                <c:pt idx="2">
                  <c:v>17.3</c:v>
                </c:pt>
                <c:pt idx="3">
                  <c:v>7.3</c:v>
                </c:pt>
                <c:pt idx="4">
                  <c:v>17.75</c:v>
                </c:pt>
                <c:pt idx="5">
                  <c:v>39.300000000000004</c:v>
                </c:pt>
                <c:pt idx="6">
                  <c:v>1.2</c:v>
                </c:pt>
              </c:numCache>
            </c:numRef>
          </c:val>
        </c:ser>
        <c:dLbls>
          <c:showLegendKey val="0"/>
          <c:showVal val="0"/>
          <c:showCatName val="0"/>
          <c:showSerName val="0"/>
          <c:showPercent val="0"/>
          <c:showBubbleSize val="0"/>
        </c:dLbls>
        <c:gapWidth val="100"/>
        <c:axId val="105534208"/>
        <c:axId val="105535744"/>
      </c:barChart>
      <c:catAx>
        <c:axId val="105534208"/>
        <c:scaling>
          <c:orientation val="minMax"/>
        </c:scaling>
        <c:delete val="0"/>
        <c:axPos val="b"/>
        <c:numFmt formatCode="General" sourceLinked="1"/>
        <c:majorTickMark val="out"/>
        <c:minorTickMark val="none"/>
        <c:tickLblPos val="nextTo"/>
        <c:spPr>
          <a:ln w="25400"/>
        </c:spPr>
        <c:txPr>
          <a:bodyPr/>
          <a:lstStyle/>
          <a:p>
            <a:pPr>
              <a:defRPr sz="1100" b="1"/>
            </a:pPr>
            <a:endParaRPr lang="fr-FR"/>
          </a:p>
        </c:txPr>
        <c:crossAx val="105535744"/>
        <c:crosses val="autoZero"/>
        <c:auto val="1"/>
        <c:lblAlgn val="ctr"/>
        <c:lblOffset val="100"/>
        <c:noMultiLvlLbl val="0"/>
      </c:catAx>
      <c:valAx>
        <c:axId val="105535744"/>
        <c:scaling>
          <c:orientation val="minMax"/>
        </c:scaling>
        <c:delete val="0"/>
        <c:axPos val="l"/>
        <c:numFmt formatCode="General" sourceLinked="1"/>
        <c:majorTickMark val="out"/>
        <c:minorTickMark val="none"/>
        <c:tickLblPos val="nextTo"/>
        <c:spPr>
          <a:ln w="25400"/>
        </c:spPr>
        <c:txPr>
          <a:bodyPr/>
          <a:lstStyle/>
          <a:p>
            <a:pPr>
              <a:defRPr sz="1100" b="1"/>
            </a:pPr>
            <a:endParaRPr lang="fr-FR"/>
          </a:p>
        </c:txPr>
        <c:crossAx val="105534208"/>
        <c:crosses val="autoZero"/>
        <c:crossBetween val="between"/>
      </c:valAx>
    </c:plotArea>
    <c:legend>
      <c:legendPos val="r"/>
      <c:layout>
        <c:manualLayout>
          <c:xMode val="edge"/>
          <c:yMode val="edge"/>
          <c:x val="0.87883850937400809"/>
          <c:y val="2.7197391692944842E-2"/>
          <c:w val="0.10016176289756996"/>
          <c:h val="0.11776909181316364"/>
        </c:manualLayout>
      </c:layout>
      <c:overlay val="0"/>
      <c:txPr>
        <a:bodyPr/>
        <a:lstStyle/>
        <a:p>
          <a:pPr>
            <a:defRPr sz="1400" b="1"/>
          </a:pPr>
          <a:endParaRPr lang="fr-FR"/>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fr-B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942842576332644"/>
          <c:y val="0.14378914632270118"/>
          <c:w val="0.80400045318076263"/>
          <c:h val="0.75359269665367667"/>
        </c:manualLayout>
      </c:layout>
      <c:lineChart>
        <c:grouping val="standard"/>
        <c:varyColors val="0"/>
        <c:ser>
          <c:idx val="0"/>
          <c:order val="0"/>
          <c:tx>
            <c:strRef>
              <c:f>'Dia 13 - tendances 3 dom'!$D$2</c:f>
              <c:strCache>
                <c:ptCount val="1"/>
                <c:pt idx="0">
                  <c:v>Ocdé</c:v>
                </c:pt>
              </c:strCache>
            </c:strRef>
          </c:tx>
          <c:spPr>
            <a:ln>
              <a:solidFill>
                <a:srgbClr val="F1850F"/>
              </a:solidFill>
            </a:ln>
          </c:spPr>
          <c:marker>
            <c:symbol val="none"/>
          </c:marker>
          <c:dLbls>
            <c:dLbl>
              <c:idx val="0"/>
              <c:dLblPos val="t"/>
              <c:showLegendKey val="0"/>
              <c:showVal val="0"/>
              <c:showCatName val="0"/>
              <c:showSerName val="1"/>
              <c:showPercent val="0"/>
              <c:showBubbleSize val="0"/>
            </c:dLbl>
            <c:dLbl>
              <c:idx val="1"/>
              <c:layout>
                <c:manualLayout>
                  <c:x val="-0.1356443787255672"/>
                  <c:y val="-8.9421417390796704E-2"/>
                </c:manualLayout>
              </c:layout>
              <c:spPr/>
              <c:txPr>
                <a:bodyPr/>
                <a:lstStyle/>
                <a:p>
                  <a:pPr>
                    <a:defRPr sz="1200">
                      <a:solidFill>
                        <a:schemeClr val="accent6">
                          <a:lumMod val="75000"/>
                        </a:schemeClr>
                      </a:solidFill>
                    </a:defRPr>
                  </a:pPr>
                  <a:endParaRPr lang="fr-FR"/>
                </a:p>
              </c:txPr>
              <c:dLblPos val="r"/>
              <c:showLegendKey val="0"/>
              <c:showVal val="0"/>
              <c:showCatName val="0"/>
              <c:showSerName val="1"/>
              <c:showPercent val="0"/>
              <c:showBubbleSize val="0"/>
            </c:dLbl>
            <c:dLbl>
              <c:idx val="2"/>
              <c:delete val="1"/>
            </c:dLbl>
            <c:dLbl>
              <c:idx val="3"/>
              <c:delete val="1"/>
            </c:dLbl>
            <c:dLbl>
              <c:idx val="4"/>
              <c:delete val="1"/>
            </c:dLbl>
            <c:txPr>
              <a:bodyPr/>
              <a:lstStyle/>
              <a:p>
                <a:pPr>
                  <a:defRPr sz="1400">
                    <a:solidFill>
                      <a:schemeClr val="accent6">
                        <a:lumMod val="75000"/>
                      </a:schemeClr>
                    </a:solidFill>
                  </a:defRPr>
                </a:pPr>
                <a:endParaRPr lang="fr-FR"/>
              </a:p>
            </c:txPr>
            <c:showLegendKey val="0"/>
            <c:showVal val="0"/>
            <c:showCatName val="0"/>
            <c:showSerName val="1"/>
            <c:showPercent val="0"/>
            <c:showBubbleSize val="0"/>
            <c:showLeaderLines val="0"/>
          </c:dLbls>
          <c:cat>
            <c:numRef>
              <c:f>'Dia 13 - tendances 3 dom'!$A$3:$A$7</c:f>
              <c:numCache>
                <c:formatCode>General</c:formatCode>
                <c:ptCount val="5"/>
                <c:pt idx="0">
                  <c:v>2000</c:v>
                </c:pt>
                <c:pt idx="1">
                  <c:v>2003</c:v>
                </c:pt>
                <c:pt idx="2">
                  <c:v>2006</c:v>
                </c:pt>
                <c:pt idx="3">
                  <c:v>2009</c:v>
                </c:pt>
                <c:pt idx="4">
                  <c:v>2012</c:v>
                </c:pt>
              </c:numCache>
            </c:numRef>
          </c:cat>
          <c:val>
            <c:numRef>
              <c:f>'Dia 13 - tendances 3 dom'!$D$3:$D$7</c:f>
              <c:numCache>
                <c:formatCode>General</c:formatCode>
                <c:ptCount val="5"/>
                <c:pt idx="1">
                  <c:v>500</c:v>
                </c:pt>
                <c:pt idx="2">
                  <c:v>498</c:v>
                </c:pt>
                <c:pt idx="3">
                  <c:v>496</c:v>
                </c:pt>
                <c:pt idx="4">
                  <c:v>494</c:v>
                </c:pt>
              </c:numCache>
            </c:numRef>
          </c:val>
          <c:smooth val="0"/>
        </c:ser>
        <c:ser>
          <c:idx val="1"/>
          <c:order val="1"/>
          <c:tx>
            <c:strRef>
              <c:f>'Dia 13 - tendances 3 dom'!$E$2</c:f>
              <c:strCache>
                <c:ptCount val="1"/>
                <c:pt idx="0">
                  <c:v>FWB</c:v>
                </c:pt>
              </c:strCache>
            </c:strRef>
          </c:tx>
          <c:spPr>
            <a:ln>
              <a:solidFill>
                <a:schemeClr val="accent2"/>
              </a:solidFill>
            </a:ln>
          </c:spPr>
          <c:marker>
            <c:symbol val="none"/>
          </c:marker>
          <c:dLbls>
            <c:dLbl>
              <c:idx val="1"/>
              <c:layout>
                <c:manualLayout>
                  <c:x val="-9.6288711242548772E-2"/>
                  <c:y val="8.325670311480475E-2"/>
                </c:manualLayout>
              </c:layout>
              <c:dLblPos val="r"/>
              <c:showLegendKey val="0"/>
              <c:showVal val="0"/>
              <c:showCatName val="0"/>
              <c:showSerName val="1"/>
              <c:showPercent val="0"/>
              <c:showBubbleSize val="0"/>
            </c:dLbl>
            <c:dLbl>
              <c:idx val="2"/>
              <c:delete val="1"/>
            </c:dLbl>
            <c:dLbl>
              <c:idx val="3"/>
              <c:delete val="1"/>
            </c:dLbl>
            <c:dLbl>
              <c:idx val="4"/>
              <c:delete val="1"/>
            </c:dLbl>
            <c:txPr>
              <a:bodyPr/>
              <a:lstStyle/>
              <a:p>
                <a:pPr>
                  <a:defRPr sz="1400">
                    <a:solidFill>
                      <a:schemeClr val="accent2"/>
                    </a:solidFill>
                  </a:defRPr>
                </a:pPr>
                <a:endParaRPr lang="fr-FR"/>
              </a:p>
            </c:txPr>
            <c:dLblPos val="b"/>
            <c:showLegendKey val="0"/>
            <c:showVal val="0"/>
            <c:showCatName val="0"/>
            <c:showSerName val="1"/>
            <c:showPercent val="0"/>
            <c:showBubbleSize val="0"/>
            <c:showLeaderLines val="0"/>
          </c:dLbls>
          <c:cat>
            <c:numRef>
              <c:f>'Dia 13 - tendances 3 dom'!$A$3:$A$7</c:f>
              <c:numCache>
                <c:formatCode>General</c:formatCode>
                <c:ptCount val="5"/>
                <c:pt idx="0">
                  <c:v>2000</c:v>
                </c:pt>
                <c:pt idx="1">
                  <c:v>2003</c:v>
                </c:pt>
                <c:pt idx="2">
                  <c:v>2006</c:v>
                </c:pt>
                <c:pt idx="3">
                  <c:v>2009</c:v>
                </c:pt>
                <c:pt idx="4">
                  <c:v>2012</c:v>
                </c:pt>
              </c:numCache>
            </c:numRef>
          </c:cat>
          <c:val>
            <c:numRef>
              <c:f>'Dia 13 - tendances 3 dom'!$E$3:$E$7</c:f>
              <c:numCache>
                <c:formatCode>General</c:formatCode>
                <c:ptCount val="5"/>
                <c:pt idx="1">
                  <c:v>498</c:v>
                </c:pt>
                <c:pt idx="2">
                  <c:v>490</c:v>
                </c:pt>
                <c:pt idx="3">
                  <c:v>488</c:v>
                </c:pt>
                <c:pt idx="4">
                  <c:v>493</c:v>
                </c:pt>
              </c:numCache>
            </c:numRef>
          </c:val>
          <c:smooth val="0"/>
        </c:ser>
        <c:dLbls>
          <c:showLegendKey val="0"/>
          <c:showVal val="0"/>
          <c:showCatName val="0"/>
          <c:showSerName val="0"/>
          <c:showPercent val="0"/>
          <c:showBubbleSize val="0"/>
        </c:dLbls>
        <c:marker val="1"/>
        <c:smooth val="0"/>
        <c:axId val="80591488"/>
        <c:axId val="80601472"/>
      </c:lineChart>
      <c:catAx>
        <c:axId val="80591488"/>
        <c:scaling>
          <c:orientation val="minMax"/>
        </c:scaling>
        <c:delete val="0"/>
        <c:axPos val="b"/>
        <c:numFmt formatCode="General" sourceLinked="1"/>
        <c:majorTickMark val="out"/>
        <c:minorTickMark val="none"/>
        <c:tickLblPos val="nextTo"/>
        <c:spPr>
          <a:ln w="25400">
            <a:solidFill>
              <a:schemeClr val="tx2">
                <a:lumMod val="50000"/>
              </a:schemeClr>
            </a:solidFill>
          </a:ln>
        </c:spPr>
        <c:crossAx val="80601472"/>
        <c:crosses val="autoZero"/>
        <c:auto val="1"/>
        <c:lblAlgn val="ctr"/>
        <c:lblOffset val="100"/>
        <c:noMultiLvlLbl val="0"/>
      </c:catAx>
      <c:valAx>
        <c:axId val="80601472"/>
        <c:scaling>
          <c:orientation val="minMax"/>
          <c:max val="560"/>
          <c:min val="380"/>
        </c:scaling>
        <c:delete val="0"/>
        <c:axPos val="l"/>
        <c:majorGridlines>
          <c:spPr>
            <a:ln w="15875">
              <a:solidFill>
                <a:schemeClr val="accent1">
                  <a:lumMod val="75000"/>
                </a:schemeClr>
              </a:solidFill>
            </a:ln>
          </c:spPr>
        </c:majorGridlines>
        <c:numFmt formatCode="General" sourceLinked="1"/>
        <c:majorTickMark val="out"/>
        <c:minorTickMark val="none"/>
        <c:tickLblPos val="nextTo"/>
        <c:spPr>
          <a:ln w="25400">
            <a:solidFill>
              <a:schemeClr val="tx2">
                <a:lumMod val="50000"/>
              </a:schemeClr>
            </a:solidFill>
          </a:ln>
        </c:spPr>
        <c:crossAx val="80591488"/>
        <c:crosses val="autoZero"/>
        <c:crossBetween val="between"/>
        <c:majorUnit val="30"/>
      </c:valAx>
      <c:spPr>
        <a:ln w="19050">
          <a:noFill/>
        </a:ln>
      </c:spPr>
    </c:plotArea>
    <c:plotVisOnly val="1"/>
    <c:dispBlanksAs val="gap"/>
    <c:showDLblsOverMax val="0"/>
  </c:chart>
  <c:txPr>
    <a:bodyPr/>
    <a:lstStyle/>
    <a:p>
      <a:pPr>
        <a:defRPr sz="1200" b="1">
          <a:solidFill>
            <a:schemeClr val="tx2">
              <a:lumMod val="75000"/>
            </a:schemeClr>
          </a:solidFill>
        </a:defRPr>
      </a:pPr>
      <a:endParaRPr lang="fr-F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fr-B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942842576332644"/>
          <c:y val="0.14378914632270118"/>
          <c:w val="0.80400045318076263"/>
          <c:h val="0.75359269665367667"/>
        </c:manualLayout>
      </c:layout>
      <c:lineChart>
        <c:grouping val="standard"/>
        <c:varyColors val="0"/>
        <c:ser>
          <c:idx val="0"/>
          <c:order val="0"/>
          <c:tx>
            <c:strRef>
              <c:f>'Dia 13 - tendances 3 dom'!$B$2</c:f>
              <c:strCache>
                <c:ptCount val="1"/>
                <c:pt idx="0">
                  <c:v>Ocdé</c:v>
                </c:pt>
              </c:strCache>
            </c:strRef>
          </c:tx>
          <c:spPr>
            <a:ln>
              <a:solidFill>
                <a:srgbClr val="F1850F"/>
              </a:solidFill>
            </a:ln>
          </c:spPr>
          <c:marker>
            <c:symbol val="none"/>
          </c:marker>
          <c:dLbls>
            <c:dLbl>
              <c:idx val="0"/>
              <c:layout/>
              <c:dLblPos val="t"/>
              <c:showLegendKey val="0"/>
              <c:showVal val="0"/>
              <c:showCatName val="0"/>
              <c:showSerName val="1"/>
              <c:showPercent val="0"/>
              <c:showBubbleSize val="0"/>
            </c:dLbl>
            <c:dLbl>
              <c:idx val="1"/>
              <c:delete val="1"/>
            </c:dLbl>
            <c:dLbl>
              <c:idx val="2"/>
              <c:delete val="1"/>
            </c:dLbl>
            <c:dLbl>
              <c:idx val="3"/>
              <c:delete val="1"/>
            </c:dLbl>
            <c:dLbl>
              <c:idx val="4"/>
              <c:delete val="1"/>
            </c:dLbl>
            <c:txPr>
              <a:bodyPr/>
              <a:lstStyle/>
              <a:p>
                <a:pPr>
                  <a:defRPr sz="1200">
                    <a:solidFill>
                      <a:schemeClr val="accent6">
                        <a:lumMod val="75000"/>
                      </a:schemeClr>
                    </a:solidFill>
                  </a:defRPr>
                </a:pPr>
                <a:endParaRPr lang="fr-FR"/>
              </a:p>
            </c:txPr>
            <c:showLegendKey val="0"/>
            <c:showVal val="0"/>
            <c:showCatName val="0"/>
            <c:showSerName val="1"/>
            <c:showPercent val="0"/>
            <c:showBubbleSize val="0"/>
            <c:showLeaderLines val="0"/>
          </c:dLbls>
          <c:cat>
            <c:numRef>
              <c:f>'Dia 13 - tendances 3 dom'!$A$3:$A$7</c:f>
              <c:numCache>
                <c:formatCode>General</c:formatCode>
                <c:ptCount val="5"/>
                <c:pt idx="0">
                  <c:v>2000</c:v>
                </c:pt>
                <c:pt idx="1">
                  <c:v>2003</c:v>
                </c:pt>
                <c:pt idx="2">
                  <c:v>2006</c:v>
                </c:pt>
                <c:pt idx="3">
                  <c:v>2009</c:v>
                </c:pt>
                <c:pt idx="4">
                  <c:v>2012</c:v>
                </c:pt>
              </c:numCache>
            </c:numRef>
          </c:cat>
          <c:val>
            <c:numRef>
              <c:f>'Dia 13 - tendances 3 dom'!$B$3:$B$7</c:f>
              <c:numCache>
                <c:formatCode>General</c:formatCode>
                <c:ptCount val="5"/>
                <c:pt idx="0">
                  <c:v>500</c:v>
                </c:pt>
                <c:pt idx="1">
                  <c:v>494</c:v>
                </c:pt>
                <c:pt idx="2">
                  <c:v>492</c:v>
                </c:pt>
                <c:pt idx="3">
                  <c:v>493</c:v>
                </c:pt>
                <c:pt idx="4">
                  <c:v>496</c:v>
                </c:pt>
              </c:numCache>
            </c:numRef>
          </c:val>
          <c:smooth val="0"/>
        </c:ser>
        <c:ser>
          <c:idx val="1"/>
          <c:order val="1"/>
          <c:tx>
            <c:strRef>
              <c:f>'Dia 13 - tendances 3 dom'!$C$2</c:f>
              <c:strCache>
                <c:ptCount val="1"/>
                <c:pt idx="0">
                  <c:v>FWB</c:v>
                </c:pt>
              </c:strCache>
            </c:strRef>
          </c:tx>
          <c:spPr>
            <a:ln>
              <a:solidFill>
                <a:schemeClr val="accent2"/>
              </a:solidFill>
            </a:ln>
          </c:spPr>
          <c:marker>
            <c:symbol val="none"/>
          </c:marker>
          <c:dLbls>
            <c:dLbl>
              <c:idx val="0"/>
              <c:layout/>
              <c:dLblPos val="b"/>
              <c:showLegendKey val="0"/>
              <c:showVal val="0"/>
              <c:showCatName val="0"/>
              <c:showSerName val="1"/>
              <c:showPercent val="0"/>
              <c:showBubbleSize val="0"/>
            </c:dLbl>
            <c:dLbl>
              <c:idx val="1"/>
              <c:delete val="1"/>
            </c:dLbl>
            <c:dLbl>
              <c:idx val="2"/>
              <c:delete val="1"/>
            </c:dLbl>
            <c:dLbl>
              <c:idx val="3"/>
              <c:delete val="1"/>
            </c:dLbl>
            <c:dLbl>
              <c:idx val="4"/>
              <c:delete val="1"/>
            </c:dLbl>
            <c:txPr>
              <a:bodyPr/>
              <a:lstStyle/>
              <a:p>
                <a:pPr>
                  <a:defRPr sz="1400">
                    <a:solidFill>
                      <a:schemeClr val="accent2"/>
                    </a:solidFill>
                  </a:defRPr>
                </a:pPr>
                <a:endParaRPr lang="fr-FR"/>
              </a:p>
            </c:txPr>
            <c:showLegendKey val="0"/>
            <c:showVal val="0"/>
            <c:showCatName val="0"/>
            <c:showSerName val="1"/>
            <c:showPercent val="0"/>
            <c:showBubbleSize val="0"/>
            <c:showLeaderLines val="0"/>
          </c:dLbls>
          <c:cat>
            <c:numRef>
              <c:f>'Dia 13 - tendances 3 dom'!$A$3:$A$7</c:f>
              <c:numCache>
                <c:formatCode>General</c:formatCode>
                <c:ptCount val="5"/>
                <c:pt idx="0">
                  <c:v>2000</c:v>
                </c:pt>
                <c:pt idx="1">
                  <c:v>2003</c:v>
                </c:pt>
                <c:pt idx="2">
                  <c:v>2006</c:v>
                </c:pt>
                <c:pt idx="3">
                  <c:v>2009</c:v>
                </c:pt>
                <c:pt idx="4">
                  <c:v>2012</c:v>
                </c:pt>
              </c:numCache>
            </c:numRef>
          </c:cat>
          <c:val>
            <c:numRef>
              <c:f>'Dia 13 - tendances 3 dom'!$C$3:$C$7</c:f>
              <c:numCache>
                <c:formatCode>General</c:formatCode>
                <c:ptCount val="5"/>
                <c:pt idx="0">
                  <c:v>476</c:v>
                </c:pt>
                <c:pt idx="1">
                  <c:v>477</c:v>
                </c:pt>
                <c:pt idx="2">
                  <c:v>473</c:v>
                </c:pt>
                <c:pt idx="3">
                  <c:v>490</c:v>
                </c:pt>
                <c:pt idx="4">
                  <c:v>497</c:v>
                </c:pt>
              </c:numCache>
            </c:numRef>
          </c:val>
          <c:smooth val="0"/>
        </c:ser>
        <c:dLbls>
          <c:showLegendKey val="0"/>
          <c:showVal val="0"/>
          <c:showCatName val="0"/>
          <c:showSerName val="0"/>
          <c:showPercent val="0"/>
          <c:showBubbleSize val="0"/>
        </c:dLbls>
        <c:marker val="1"/>
        <c:smooth val="0"/>
        <c:axId val="82527360"/>
        <c:axId val="82528896"/>
      </c:lineChart>
      <c:catAx>
        <c:axId val="82527360"/>
        <c:scaling>
          <c:orientation val="minMax"/>
        </c:scaling>
        <c:delete val="0"/>
        <c:axPos val="b"/>
        <c:numFmt formatCode="General" sourceLinked="1"/>
        <c:majorTickMark val="out"/>
        <c:minorTickMark val="none"/>
        <c:tickLblPos val="nextTo"/>
        <c:spPr>
          <a:ln w="25400">
            <a:solidFill>
              <a:schemeClr val="tx2">
                <a:lumMod val="50000"/>
              </a:schemeClr>
            </a:solidFill>
          </a:ln>
        </c:spPr>
        <c:crossAx val="82528896"/>
        <c:crosses val="autoZero"/>
        <c:auto val="1"/>
        <c:lblAlgn val="ctr"/>
        <c:lblOffset val="100"/>
        <c:noMultiLvlLbl val="0"/>
      </c:catAx>
      <c:valAx>
        <c:axId val="82528896"/>
        <c:scaling>
          <c:orientation val="minMax"/>
          <c:max val="560"/>
          <c:min val="380"/>
        </c:scaling>
        <c:delete val="0"/>
        <c:axPos val="l"/>
        <c:majorGridlines>
          <c:spPr>
            <a:ln w="15875">
              <a:solidFill>
                <a:schemeClr val="accent1">
                  <a:lumMod val="75000"/>
                </a:schemeClr>
              </a:solidFill>
            </a:ln>
          </c:spPr>
        </c:majorGridlines>
        <c:numFmt formatCode="General" sourceLinked="1"/>
        <c:majorTickMark val="out"/>
        <c:minorTickMark val="none"/>
        <c:tickLblPos val="nextTo"/>
        <c:spPr>
          <a:ln w="25400">
            <a:solidFill>
              <a:schemeClr val="tx2">
                <a:lumMod val="50000"/>
              </a:schemeClr>
            </a:solidFill>
          </a:ln>
        </c:spPr>
        <c:crossAx val="82527360"/>
        <c:crosses val="autoZero"/>
        <c:crossBetween val="between"/>
        <c:majorUnit val="30"/>
      </c:valAx>
      <c:spPr>
        <a:ln w="19050">
          <a:noFill/>
        </a:ln>
      </c:spPr>
    </c:plotArea>
    <c:plotVisOnly val="1"/>
    <c:dispBlanksAs val="gap"/>
    <c:showDLblsOverMax val="0"/>
  </c:chart>
  <c:txPr>
    <a:bodyPr/>
    <a:lstStyle/>
    <a:p>
      <a:pPr>
        <a:defRPr sz="1200" b="1">
          <a:solidFill>
            <a:schemeClr val="tx2">
              <a:lumMod val="75000"/>
            </a:schemeClr>
          </a:solidFill>
        </a:defRPr>
      </a:pPr>
      <a:endParaRPr lang="fr-F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fr-B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942842576332644"/>
          <c:y val="0.14378914632270118"/>
          <c:w val="0.80400045318076263"/>
          <c:h val="0.75359269665367667"/>
        </c:manualLayout>
      </c:layout>
      <c:lineChart>
        <c:grouping val="standard"/>
        <c:varyColors val="0"/>
        <c:ser>
          <c:idx val="0"/>
          <c:order val="0"/>
          <c:tx>
            <c:strRef>
              <c:f>'Dia 13 - tendances 3 dom'!$F$2</c:f>
              <c:strCache>
                <c:ptCount val="1"/>
                <c:pt idx="0">
                  <c:v>Ocdé</c:v>
                </c:pt>
              </c:strCache>
            </c:strRef>
          </c:tx>
          <c:spPr>
            <a:ln>
              <a:solidFill>
                <a:srgbClr val="F1850F"/>
              </a:solidFill>
            </a:ln>
          </c:spPr>
          <c:marker>
            <c:symbol val="none"/>
          </c:marker>
          <c:dLbls>
            <c:dLbl>
              <c:idx val="3"/>
              <c:delete val="1"/>
            </c:dLbl>
            <c:dLbl>
              <c:idx val="4"/>
              <c:delete val="1"/>
            </c:dLbl>
            <c:txPr>
              <a:bodyPr/>
              <a:lstStyle/>
              <a:p>
                <a:pPr>
                  <a:defRPr sz="1200">
                    <a:solidFill>
                      <a:schemeClr val="accent6">
                        <a:lumMod val="75000"/>
                      </a:schemeClr>
                    </a:solidFill>
                  </a:defRPr>
                </a:pPr>
                <a:endParaRPr lang="fr-FR"/>
              </a:p>
            </c:txPr>
            <c:dLblPos val="t"/>
            <c:showLegendKey val="0"/>
            <c:showVal val="0"/>
            <c:showCatName val="0"/>
            <c:showSerName val="1"/>
            <c:showPercent val="0"/>
            <c:showBubbleSize val="0"/>
            <c:showLeaderLines val="0"/>
          </c:dLbls>
          <c:cat>
            <c:numRef>
              <c:f>'Dia 13 - tendances 3 dom'!$A$3:$A$7</c:f>
              <c:numCache>
                <c:formatCode>General</c:formatCode>
                <c:ptCount val="5"/>
                <c:pt idx="0">
                  <c:v>2000</c:v>
                </c:pt>
                <c:pt idx="1">
                  <c:v>2003</c:v>
                </c:pt>
                <c:pt idx="2">
                  <c:v>2006</c:v>
                </c:pt>
                <c:pt idx="3">
                  <c:v>2009</c:v>
                </c:pt>
                <c:pt idx="4">
                  <c:v>2012</c:v>
                </c:pt>
              </c:numCache>
            </c:numRef>
          </c:cat>
          <c:val>
            <c:numRef>
              <c:f>'Dia 13 - tendances 3 dom'!$F$3:$F$7</c:f>
              <c:numCache>
                <c:formatCode>General</c:formatCode>
                <c:ptCount val="5"/>
                <c:pt idx="2">
                  <c:v>500</c:v>
                </c:pt>
                <c:pt idx="3">
                  <c:v>497</c:v>
                </c:pt>
                <c:pt idx="4">
                  <c:v>501</c:v>
                </c:pt>
              </c:numCache>
            </c:numRef>
          </c:val>
          <c:smooth val="0"/>
        </c:ser>
        <c:ser>
          <c:idx val="1"/>
          <c:order val="1"/>
          <c:tx>
            <c:strRef>
              <c:f>'Dia 13 - tendances 3 dom'!$G$2</c:f>
              <c:strCache>
                <c:ptCount val="1"/>
                <c:pt idx="0">
                  <c:v>FWB</c:v>
                </c:pt>
              </c:strCache>
            </c:strRef>
          </c:tx>
          <c:spPr>
            <a:ln>
              <a:solidFill>
                <a:schemeClr val="accent2"/>
              </a:solidFill>
            </a:ln>
          </c:spPr>
          <c:marker>
            <c:symbol val="none"/>
          </c:marker>
          <c:dLbls>
            <c:dLbl>
              <c:idx val="2"/>
              <c:layout>
                <c:manualLayout>
                  <c:x val="-0.11982023829755098"/>
                  <c:y val="7.1869092471359225E-2"/>
                </c:manualLayout>
              </c:layout>
              <c:spPr>
                <a:solidFill>
                  <a:schemeClr val="bg1"/>
                </a:solidFill>
              </c:spPr>
              <c:txPr>
                <a:bodyPr/>
                <a:lstStyle/>
                <a:p>
                  <a:pPr>
                    <a:defRPr sz="1400">
                      <a:solidFill>
                        <a:schemeClr val="accent2"/>
                      </a:solidFill>
                    </a:defRPr>
                  </a:pPr>
                  <a:endParaRPr lang="fr-FR"/>
                </a:p>
              </c:txPr>
              <c:dLblPos val="r"/>
              <c:showLegendKey val="0"/>
              <c:showVal val="0"/>
              <c:showCatName val="0"/>
              <c:showSerName val="1"/>
              <c:showPercent val="0"/>
              <c:showBubbleSize val="0"/>
            </c:dLbl>
            <c:dLbl>
              <c:idx val="3"/>
              <c:delete val="1"/>
            </c:dLbl>
            <c:dLbl>
              <c:idx val="4"/>
              <c:delete val="1"/>
            </c:dLbl>
            <c:txPr>
              <a:bodyPr/>
              <a:lstStyle/>
              <a:p>
                <a:pPr>
                  <a:defRPr sz="1400">
                    <a:solidFill>
                      <a:schemeClr val="accent2"/>
                    </a:solidFill>
                  </a:defRPr>
                </a:pPr>
                <a:endParaRPr lang="fr-FR"/>
              </a:p>
            </c:txPr>
            <c:dLblPos val="b"/>
            <c:showLegendKey val="0"/>
            <c:showVal val="0"/>
            <c:showCatName val="0"/>
            <c:showSerName val="1"/>
            <c:showPercent val="0"/>
            <c:showBubbleSize val="0"/>
            <c:showLeaderLines val="0"/>
          </c:dLbls>
          <c:cat>
            <c:numRef>
              <c:f>'Dia 13 - tendances 3 dom'!$A$3:$A$7</c:f>
              <c:numCache>
                <c:formatCode>General</c:formatCode>
                <c:ptCount val="5"/>
                <c:pt idx="0">
                  <c:v>2000</c:v>
                </c:pt>
                <c:pt idx="1">
                  <c:v>2003</c:v>
                </c:pt>
                <c:pt idx="2">
                  <c:v>2006</c:v>
                </c:pt>
                <c:pt idx="3">
                  <c:v>2009</c:v>
                </c:pt>
                <c:pt idx="4">
                  <c:v>2012</c:v>
                </c:pt>
              </c:numCache>
            </c:numRef>
          </c:cat>
          <c:val>
            <c:numRef>
              <c:f>'Dia 13 - tendances 3 dom'!$G$3:$G$7</c:f>
              <c:numCache>
                <c:formatCode>General</c:formatCode>
                <c:ptCount val="5"/>
                <c:pt idx="2">
                  <c:v>486</c:v>
                </c:pt>
                <c:pt idx="3">
                  <c:v>482</c:v>
                </c:pt>
                <c:pt idx="4">
                  <c:v>487</c:v>
                </c:pt>
              </c:numCache>
            </c:numRef>
          </c:val>
          <c:smooth val="0"/>
        </c:ser>
        <c:dLbls>
          <c:showLegendKey val="0"/>
          <c:showVal val="0"/>
          <c:showCatName val="0"/>
          <c:showSerName val="0"/>
          <c:showPercent val="0"/>
          <c:showBubbleSize val="0"/>
        </c:dLbls>
        <c:marker val="1"/>
        <c:smooth val="0"/>
        <c:axId val="82326272"/>
        <c:axId val="82570624"/>
      </c:lineChart>
      <c:catAx>
        <c:axId val="82326272"/>
        <c:scaling>
          <c:orientation val="minMax"/>
        </c:scaling>
        <c:delete val="0"/>
        <c:axPos val="b"/>
        <c:numFmt formatCode="General" sourceLinked="1"/>
        <c:majorTickMark val="out"/>
        <c:minorTickMark val="none"/>
        <c:tickLblPos val="nextTo"/>
        <c:spPr>
          <a:ln w="25400">
            <a:solidFill>
              <a:schemeClr val="tx2">
                <a:lumMod val="50000"/>
              </a:schemeClr>
            </a:solidFill>
          </a:ln>
        </c:spPr>
        <c:crossAx val="82570624"/>
        <c:crosses val="autoZero"/>
        <c:auto val="1"/>
        <c:lblAlgn val="ctr"/>
        <c:lblOffset val="100"/>
        <c:noMultiLvlLbl val="0"/>
      </c:catAx>
      <c:valAx>
        <c:axId val="82570624"/>
        <c:scaling>
          <c:orientation val="minMax"/>
          <c:max val="560"/>
          <c:min val="380"/>
        </c:scaling>
        <c:delete val="0"/>
        <c:axPos val="l"/>
        <c:majorGridlines>
          <c:spPr>
            <a:ln w="15875">
              <a:solidFill>
                <a:schemeClr val="accent1">
                  <a:lumMod val="75000"/>
                </a:schemeClr>
              </a:solidFill>
            </a:ln>
          </c:spPr>
        </c:majorGridlines>
        <c:numFmt formatCode="General" sourceLinked="1"/>
        <c:majorTickMark val="out"/>
        <c:minorTickMark val="none"/>
        <c:tickLblPos val="nextTo"/>
        <c:spPr>
          <a:ln w="25400">
            <a:solidFill>
              <a:schemeClr val="tx2">
                <a:lumMod val="50000"/>
              </a:schemeClr>
            </a:solidFill>
          </a:ln>
        </c:spPr>
        <c:crossAx val="82326272"/>
        <c:crosses val="autoZero"/>
        <c:crossBetween val="between"/>
        <c:majorUnit val="30"/>
      </c:valAx>
      <c:spPr>
        <a:ln w="19050">
          <a:noFill/>
        </a:ln>
      </c:spPr>
    </c:plotArea>
    <c:plotVisOnly val="1"/>
    <c:dispBlanksAs val="gap"/>
    <c:showDLblsOverMax val="0"/>
  </c:chart>
  <c:txPr>
    <a:bodyPr/>
    <a:lstStyle/>
    <a:p>
      <a:pPr>
        <a:defRPr sz="1200" b="1">
          <a:solidFill>
            <a:schemeClr val="tx2">
              <a:lumMod val="75000"/>
            </a:schemeClr>
          </a:solidFill>
        </a:defRPr>
      </a:pPr>
      <a:endParaRPr lang="fr-FR"/>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fr-B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9142325432894289E-2"/>
          <c:y val="6.0565607117147931E-2"/>
          <c:w val="0.79270350633181119"/>
          <c:h val="0.84943570171675331"/>
        </c:manualLayout>
      </c:layout>
      <c:barChart>
        <c:barDir val="col"/>
        <c:grouping val="clustered"/>
        <c:varyColors val="0"/>
        <c:ser>
          <c:idx val="0"/>
          <c:order val="0"/>
          <c:tx>
            <c:strRef>
              <c:f>Feuil1!$B$1</c:f>
              <c:strCache>
                <c:ptCount val="1"/>
                <c:pt idx="0">
                  <c:v>2003</c:v>
                </c:pt>
              </c:strCache>
            </c:strRef>
          </c:tx>
          <c:invertIfNegative val="0"/>
          <c:cat>
            <c:strRef>
              <c:f>Feuil1!$A$2:$A$5</c:f>
              <c:strCache>
                <c:ptCount val="4"/>
                <c:pt idx="0">
                  <c:v>1er degré</c:v>
                </c:pt>
                <c:pt idx="1">
                  <c:v>3e secondaire</c:v>
                </c:pt>
                <c:pt idx="2">
                  <c:v>4e secondaire</c:v>
                </c:pt>
                <c:pt idx="3">
                  <c:v>3e degré</c:v>
                </c:pt>
              </c:strCache>
            </c:strRef>
          </c:cat>
          <c:val>
            <c:numRef>
              <c:f>Feuil1!$B$2:$B$5</c:f>
              <c:numCache>
                <c:formatCode>0</c:formatCode>
                <c:ptCount val="4"/>
                <c:pt idx="0">
                  <c:v>379.25792194200335</c:v>
                </c:pt>
                <c:pt idx="1">
                  <c:v>443</c:v>
                </c:pt>
                <c:pt idx="2">
                  <c:v>546</c:v>
                </c:pt>
                <c:pt idx="3">
                  <c:v>616</c:v>
                </c:pt>
              </c:numCache>
            </c:numRef>
          </c:val>
        </c:ser>
        <c:ser>
          <c:idx val="1"/>
          <c:order val="1"/>
          <c:tx>
            <c:strRef>
              <c:f>Feuil1!$C$1</c:f>
              <c:strCache>
                <c:ptCount val="1"/>
                <c:pt idx="0">
                  <c:v>2012</c:v>
                </c:pt>
              </c:strCache>
            </c:strRef>
          </c:tx>
          <c:invertIfNegative val="0"/>
          <c:cat>
            <c:strRef>
              <c:f>Feuil1!$A$2:$A$5</c:f>
              <c:strCache>
                <c:ptCount val="4"/>
                <c:pt idx="0">
                  <c:v>1er degré</c:v>
                </c:pt>
                <c:pt idx="1">
                  <c:v>3e secondaire</c:v>
                </c:pt>
                <c:pt idx="2">
                  <c:v>4e secondaire</c:v>
                </c:pt>
                <c:pt idx="3">
                  <c:v>3e degré</c:v>
                </c:pt>
              </c:strCache>
            </c:strRef>
          </c:cat>
          <c:val>
            <c:numRef>
              <c:f>Feuil1!$C$2:$C$5</c:f>
              <c:numCache>
                <c:formatCode>0</c:formatCode>
                <c:ptCount val="4"/>
                <c:pt idx="0">
                  <c:v>394.13551117483132</c:v>
                </c:pt>
                <c:pt idx="1">
                  <c:v>461</c:v>
                </c:pt>
                <c:pt idx="2">
                  <c:v>552</c:v>
                </c:pt>
                <c:pt idx="3">
                  <c:v>632</c:v>
                </c:pt>
              </c:numCache>
            </c:numRef>
          </c:val>
        </c:ser>
        <c:ser>
          <c:idx val="2"/>
          <c:order val="2"/>
          <c:tx>
            <c:strRef>
              <c:f>Feuil1!$D$1</c:f>
              <c:strCache>
                <c:ptCount val="1"/>
                <c:pt idx="0">
                  <c:v>Colonne1</c:v>
                </c:pt>
              </c:strCache>
            </c:strRef>
          </c:tx>
          <c:invertIfNegative val="0"/>
          <c:cat>
            <c:strRef>
              <c:f>Feuil1!$A$2:$A$5</c:f>
              <c:strCache>
                <c:ptCount val="4"/>
                <c:pt idx="0">
                  <c:v>1er degré</c:v>
                </c:pt>
                <c:pt idx="1">
                  <c:v>3e secondaire</c:v>
                </c:pt>
                <c:pt idx="2">
                  <c:v>4e secondaire</c:v>
                </c:pt>
                <c:pt idx="3">
                  <c:v>3e degré</c:v>
                </c:pt>
              </c:strCache>
            </c:strRef>
          </c:cat>
          <c:val>
            <c:numRef>
              <c:f>Feuil1!$D$2:$D$5</c:f>
              <c:numCache>
                <c:formatCode>_ * #,##0_ ;_ * \-#,##0_ ;_ * "-"??_ ;_ @_ </c:formatCode>
                <c:ptCount val="4"/>
                <c:pt idx="0">
                  <c:v>14.877589232827589</c:v>
                </c:pt>
                <c:pt idx="1">
                  <c:v>18</c:v>
                </c:pt>
                <c:pt idx="2">
                  <c:v>6</c:v>
                </c:pt>
                <c:pt idx="3">
                  <c:v>16</c:v>
                </c:pt>
              </c:numCache>
            </c:numRef>
          </c:val>
        </c:ser>
        <c:dLbls>
          <c:showLegendKey val="0"/>
          <c:showVal val="0"/>
          <c:showCatName val="0"/>
          <c:showSerName val="0"/>
          <c:showPercent val="0"/>
          <c:showBubbleSize val="0"/>
        </c:dLbls>
        <c:gapWidth val="150"/>
        <c:axId val="105785600"/>
        <c:axId val="105803776"/>
      </c:barChart>
      <c:catAx>
        <c:axId val="105785600"/>
        <c:scaling>
          <c:orientation val="minMax"/>
        </c:scaling>
        <c:delete val="0"/>
        <c:axPos val="b"/>
        <c:majorTickMark val="out"/>
        <c:minorTickMark val="none"/>
        <c:tickLblPos val="nextTo"/>
        <c:txPr>
          <a:bodyPr/>
          <a:lstStyle/>
          <a:p>
            <a:pPr>
              <a:defRPr sz="1600"/>
            </a:pPr>
            <a:endParaRPr lang="fr-FR"/>
          </a:p>
        </c:txPr>
        <c:crossAx val="105803776"/>
        <c:crosses val="autoZero"/>
        <c:auto val="1"/>
        <c:lblAlgn val="ctr"/>
        <c:lblOffset val="100"/>
        <c:noMultiLvlLbl val="0"/>
      </c:catAx>
      <c:valAx>
        <c:axId val="105803776"/>
        <c:scaling>
          <c:orientation val="minMax"/>
          <c:max val="650"/>
          <c:min val="350"/>
        </c:scaling>
        <c:delete val="0"/>
        <c:axPos val="l"/>
        <c:numFmt formatCode="0" sourceLinked="1"/>
        <c:majorTickMark val="out"/>
        <c:minorTickMark val="none"/>
        <c:tickLblPos val="nextTo"/>
        <c:crossAx val="105785600"/>
        <c:crosses val="autoZero"/>
        <c:crossBetween val="between"/>
      </c:valAx>
    </c:plotArea>
    <c:legend>
      <c:legendPos val="r"/>
      <c:legendEntry>
        <c:idx val="2"/>
        <c:delete val="1"/>
      </c:legendEntry>
      <c:layout/>
      <c:overlay val="0"/>
    </c:legend>
    <c:plotVisOnly val="1"/>
    <c:dispBlanksAs val="gap"/>
    <c:showDLblsOverMax val="0"/>
  </c:chart>
  <c:txPr>
    <a:bodyPr/>
    <a:lstStyle/>
    <a:p>
      <a:pPr>
        <a:defRPr sz="1800"/>
      </a:pPr>
      <a:endParaRPr lang="fr-FR"/>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fr-B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'Dia 21 - tendances en math'!$A$2</c:f>
              <c:strCache>
                <c:ptCount val="1"/>
                <c:pt idx="0">
                  <c:v>2003</c:v>
                </c:pt>
              </c:strCache>
            </c:strRef>
          </c:tx>
          <c:invertIfNegative val="0"/>
          <c:dLbls>
            <c:dLbl>
              <c:idx val="0"/>
              <c:layout>
                <c:manualLayout>
                  <c:x val="-3.8342659994300148E-3"/>
                  <c:y val="-5.9395109945042696E-4"/>
                </c:manualLayout>
              </c:layout>
              <c:tx>
                <c:rich>
                  <a:bodyPr/>
                  <a:lstStyle/>
                  <a:p>
                    <a:r>
                      <a:rPr lang="en-US" sz="1400" dirty="0" smtClean="0"/>
                      <a:t>23,2%</a:t>
                    </a:r>
                    <a:endParaRPr lang="en-US" dirty="0"/>
                  </a:p>
                </c:rich>
              </c:tx>
              <c:showLegendKey val="0"/>
              <c:showVal val="1"/>
              <c:showCatName val="0"/>
              <c:showSerName val="0"/>
              <c:showPercent val="0"/>
              <c:showBubbleSize val="0"/>
            </c:dLbl>
            <c:dLbl>
              <c:idx val="1"/>
              <c:layout>
                <c:manualLayout>
                  <c:x val="-3.834115050018599E-3"/>
                  <c:y val="-8.6152286498081473E-3"/>
                </c:manualLayout>
              </c:layout>
              <c:tx>
                <c:rich>
                  <a:bodyPr/>
                  <a:lstStyle/>
                  <a:p>
                    <a:r>
                      <a:rPr lang="en-US" sz="1400" dirty="0" smtClean="0"/>
                      <a:t>60,6%</a:t>
                    </a:r>
                    <a:endParaRPr lang="en-US" dirty="0"/>
                  </a:p>
                </c:rich>
              </c:tx>
              <c:showLegendKey val="0"/>
              <c:showVal val="1"/>
              <c:showCatName val="0"/>
              <c:showSerName val="0"/>
              <c:showPercent val="0"/>
              <c:showBubbleSize val="0"/>
            </c:dLbl>
            <c:dLbl>
              <c:idx val="2"/>
              <c:layout>
                <c:manualLayout>
                  <c:x val="0"/>
                  <c:y val="-5.2235114901763077E-3"/>
                </c:manualLayout>
              </c:layout>
              <c:tx>
                <c:rich>
                  <a:bodyPr/>
                  <a:lstStyle/>
                  <a:p>
                    <a:r>
                      <a:rPr lang="en-US" sz="1400" dirty="0" smtClean="0"/>
                      <a:t>16,2%</a:t>
                    </a:r>
                    <a:endParaRPr lang="en-US" dirty="0"/>
                  </a:p>
                </c:rich>
              </c:tx>
              <c:showLegendKey val="0"/>
              <c:showVal val="1"/>
              <c:showCatName val="0"/>
              <c:showSerName val="0"/>
              <c:showPercent val="0"/>
              <c:showBubbleSize val="0"/>
            </c:dLbl>
            <c:txPr>
              <a:bodyPr/>
              <a:lstStyle/>
              <a:p>
                <a:pPr>
                  <a:defRPr sz="1400"/>
                </a:pPr>
                <a:endParaRPr lang="fr-FR"/>
              </a:p>
            </c:txPr>
            <c:showLegendKey val="0"/>
            <c:showVal val="1"/>
            <c:showCatName val="0"/>
            <c:showSerName val="0"/>
            <c:showPercent val="0"/>
            <c:showBubbleSize val="0"/>
            <c:showLeaderLines val="0"/>
          </c:dLbls>
          <c:cat>
            <c:strRef>
              <c:f>'Dia 21 - tendances en math'!$B$1:$D$1</c:f>
              <c:strCache>
                <c:ptCount val="3"/>
                <c:pt idx="0">
                  <c:v>Faibles</c:v>
                </c:pt>
                <c:pt idx="1">
                  <c:v>Moyens</c:v>
                </c:pt>
                <c:pt idx="2">
                  <c:v>Forts</c:v>
                </c:pt>
              </c:strCache>
            </c:strRef>
          </c:cat>
          <c:val>
            <c:numRef>
              <c:f>'Dia 21 - tendances en math'!$B$2:$D$2</c:f>
              <c:numCache>
                <c:formatCode>0.0%</c:formatCode>
                <c:ptCount val="3"/>
                <c:pt idx="0">
                  <c:v>0.23200000000000001</c:v>
                </c:pt>
                <c:pt idx="1">
                  <c:v>0.60600000000000032</c:v>
                </c:pt>
                <c:pt idx="2">
                  <c:v>0.16200000000000001</c:v>
                </c:pt>
              </c:numCache>
            </c:numRef>
          </c:val>
        </c:ser>
        <c:ser>
          <c:idx val="1"/>
          <c:order val="1"/>
          <c:tx>
            <c:strRef>
              <c:f>'Dia 21 - tendances en math'!$A$3</c:f>
              <c:strCache>
                <c:ptCount val="1"/>
                <c:pt idx="0">
                  <c:v>2012</c:v>
                </c:pt>
              </c:strCache>
            </c:strRef>
          </c:tx>
          <c:spPr>
            <a:solidFill>
              <a:schemeClr val="accent2">
                <a:lumMod val="75000"/>
              </a:schemeClr>
            </a:solidFill>
          </c:spPr>
          <c:invertIfNegative val="0"/>
          <c:dLbls>
            <c:dLbl>
              <c:idx val="0"/>
              <c:layout>
                <c:manualLayout>
                  <c:x val="1.9170575250093004E-3"/>
                  <c:y val="-3.9856682590823271E-3"/>
                </c:manualLayout>
              </c:layout>
              <c:tx>
                <c:rich>
                  <a:bodyPr/>
                  <a:lstStyle/>
                  <a:p>
                    <a:r>
                      <a:rPr lang="en-US" sz="1400" dirty="0" smtClean="0"/>
                      <a:t>23,8%</a:t>
                    </a:r>
                    <a:endParaRPr lang="en-US" dirty="0"/>
                  </a:p>
                </c:rich>
              </c:tx>
              <c:showLegendKey val="0"/>
              <c:showVal val="1"/>
              <c:showCatName val="0"/>
              <c:showSerName val="0"/>
              <c:showPercent val="0"/>
              <c:showBubbleSize val="0"/>
            </c:dLbl>
            <c:dLbl>
              <c:idx val="1"/>
              <c:layout>
                <c:manualLayout>
                  <c:x val="-1.0563439811035501E-3"/>
                  <c:y val="1.0819310674882277E-2"/>
                </c:manualLayout>
              </c:layout>
              <c:tx>
                <c:rich>
                  <a:bodyPr/>
                  <a:lstStyle/>
                  <a:p>
                    <a:r>
                      <a:rPr lang="en-US" sz="1400" dirty="0" smtClean="0"/>
                      <a:t>64,2%</a:t>
                    </a:r>
                    <a:endParaRPr lang="en-US" dirty="0"/>
                  </a:p>
                </c:rich>
              </c:tx>
              <c:showLegendKey val="0"/>
              <c:showVal val="1"/>
              <c:showCatName val="0"/>
              <c:showSerName val="0"/>
              <c:showPercent val="0"/>
              <c:showBubbleSize val="0"/>
            </c:dLbl>
            <c:dLbl>
              <c:idx val="2"/>
              <c:layout>
                <c:manualLayout>
                  <c:x val="3.6384846128208002E-3"/>
                  <c:y val="-1.0769102578345994E-2"/>
                </c:manualLayout>
              </c:layout>
              <c:tx>
                <c:rich>
                  <a:bodyPr/>
                  <a:lstStyle/>
                  <a:p>
                    <a:r>
                      <a:rPr lang="en-US" sz="1400" dirty="0" smtClean="0"/>
                      <a:t>12,0%</a:t>
                    </a:r>
                    <a:endParaRPr lang="en-US" dirty="0"/>
                  </a:p>
                </c:rich>
              </c:tx>
              <c:showLegendKey val="0"/>
              <c:showVal val="1"/>
              <c:showCatName val="0"/>
              <c:showSerName val="0"/>
              <c:showPercent val="0"/>
              <c:showBubbleSize val="0"/>
            </c:dLbl>
            <c:txPr>
              <a:bodyPr/>
              <a:lstStyle/>
              <a:p>
                <a:pPr>
                  <a:defRPr sz="1400"/>
                </a:pPr>
                <a:endParaRPr lang="fr-FR"/>
              </a:p>
            </c:txPr>
            <c:showLegendKey val="0"/>
            <c:showVal val="1"/>
            <c:showCatName val="0"/>
            <c:showSerName val="0"/>
            <c:showPercent val="0"/>
            <c:showBubbleSize val="0"/>
            <c:showLeaderLines val="0"/>
          </c:dLbls>
          <c:cat>
            <c:strRef>
              <c:f>'Dia 21 - tendances en math'!$B$1:$D$1</c:f>
              <c:strCache>
                <c:ptCount val="3"/>
                <c:pt idx="0">
                  <c:v>Faibles</c:v>
                </c:pt>
                <c:pt idx="1">
                  <c:v>Moyens</c:v>
                </c:pt>
                <c:pt idx="2">
                  <c:v>Forts</c:v>
                </c:pt>
              </c:strCache>
            </c:strRef>
          </c:cat>
          <c:val>
            <c:numRef>
              <c:f>'Dia 21 - tendances en math'!$B$3:$D$3</c:f>
              <c:numCache>
                <c:formatCode>0.0%</c:formatCode>
                <c:ptCount val="3"/>
                <c:pt idx="0">
                  <c:v>0.23800000000000004</c:v>
                </c:pt>
                <c:pt idx="1">
                  <c:v>0.64200000000000035</c:v>
                </c:pt>
                <c:pt idx="2">
                  <c:v>0.12000000000000002</c:v>
                </c:pt>
              </c:numCache>
            </c:numRef>
          </c:val>
        </c:ser>
        <c:dLbls>
          <c:showLegendKey val="0"/>
          <c:showVal val="0"/>
          <c:showCatName val="0"/>
          <c:showSerName val="0"/>
          <c:showPercent val="0"/>
          <c:showBubbleSize val="0"/>
        </c:dLbls>
        <c:gapWidth val="150"/>
        <c:axId val="105989632"/>
        <c:axId val="105991168"/>
      </c:barChart>
      <c:catAx>
        <c:axId val="105989632"/>
        <c:scaling>
          <c:orientation val="minMax"/>
        </c:scaling>
        <c:delete val="0"/>
        <c:axPos val="b"/>
        <c:majorTickMark val="out"/>
        <c:minorTickMark val="none"/>
        <c:tickLblPos val="nextTo"/>
        <c:crossAx val="105991168"/>
        <c:crosses val="autoZero"/>
        <c:auto val="1"/>
        <c:lblAlgn val="ctr"/>
        <c:lblOffset val="100"/>
        <c:noMultiLvlLbl val="0"/>
      </c:catAx>
      <c:valAx>
        <c:axId val="105991168"/>
        <c:scaling>
          <c:orientation val="minMax"/>
          <c:max val="0.8"/>
        </c:scaling>
        <c:delete val="0"/>
        <c:axPos val="l"/>
        <c:numFmt formatCode="0%" sourceLinked="0"/>
        <c:majorTickMark val="out"/>
        <c:minorTickMark val="none"/>
        <c:tickLblPos val="nextTo"/>
        <c:crossAx val="105989632"/>
        <c:crosses val="autoZero"/>
        <c:crossBetween val="between"/>
      </c:valAx>
    </c:plotArea>
    <c:legend>
      <c:legendPos val="r"/>
      <c:layout/>
      <c:overlay val="0"/>
      <c:txPr>
        <a:bodyPr/>
        <a:lstStyle/>
        <a:p>
          <a:pPr>
            <a:defRPr b="1"/>
          </a:pPr>
          <a:endParaRPr lang="fr-FR"/>
        </a:p>
      </c:txPr>
    </c:legend>
    <c:plotVisOnly val="1"/>
    <c:dispBlanksAs val="gap"/>
    <c:showDLblsOverMax val="0"/>
  </c:chart>
  <c:txPr>
    <a:bodyPr/>
    <a:lstStyle/>
    <a:p>
      <a:pPr>
        <a:defRPr sz="1600"/>
      </a:pPr>
      <a:endParaRPr lang="fr-FR"/>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475840-495D-4352-BBB3-E279CD20CAF6}"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fr-BE"/>
        </a:p>
      </dgm:t>
    </dgm:pt>
    <dgm:pt modelId="{43255EDA-1D89-48A7-B70B-4E8F2ADC174F}" type="asst">
      <dgm:prSet phldrT="[Texte]"/>
      <dgm:spPr>
        <a:solidFill>
          <a:srgbClr val="92D050"/>
        </a:solidFill>
      </dgm:spPr>
      <dgm:t>
        <a:bodyPr/>
        <a:lstStyle/>
        <a:p>
          <a:r>
            <a:rPr lang="fr-BE" dirty="0" smtClean="0">
              <a:solidFill>
                <a:schemeClr val="tx1">
                  <a:lumMod val="50000"/>
                  <a:lumOff val="50000"/>
                </a:schemeClr>
              </a:solidFill>
            </a:rPr>
            <a:t>CEB</a:t>
          </a:r>
          <a:endParaRPr lang="fr-BE" dirty="0">
            <a:solidFill>
              <a:schemeClr val="tx1">
                <a:lumMod val="50000"/>
                <a:lumOff val="50000"/>
              </a:schemeClr>
            </a:solidFill>
          </a:endParaRPr>
        </a:p>
      </dgm:t>
    </dgm:pt>
    <dgm:pt modelId="{16F4B7CF-D2E4-4F51-9420-782512CF9A5C}" type="parTrans" cxnId="{7FF4CCB4-882D-47EA-8D8B-F795FEB53548}">
      <dgm:prSet/>
      <dgm:spPr>
        <a:ln>
          <a:solidFill>
            <a:srgbClr val="92D050"/>
          </a:solidFill>
        </a:ln>
      </dgm:spPr>
      <dgm:t>
        <a:bodyPr/>
        <a:lstStyle/>
        <a:p>
          <a:endParaRPr lang="fr-BE"/>
        </a:p>
      </dgm:t>
    </dgm:pt>
    <dgm:pt modelId="{213E3268-44DD-4FB3-A7FB-CF884B05DF98}" type="sibTrans" cxnId="{7FF4CCB4-882D-47EA-8D8B-F795FEB53548}">
      <dgm:prSet/>
      <dgm:spPr/>
      <dgm:t>
        <a:bodyPr/>
        <a:lstStyle/>
        <a:p>
          <a:endParaRPr lang="fr-BE"/>
        </a:p>
      </dgm:t>
    </dgm:pt>
    <dgm:pt modelId="{26509D3D-2F17-41C6-B7E2-2792BF4D45F6}">
      <dgm:prSet phldrT="[Texte]" custT="1"/>
      <dgm:spPr/>
      <dgm:t>
        <a:bodyPr/>
        <a:lstStyle/>
        <a:p>
          <a:r>
            <a:rPr lang="fr-BE" sz="1800" dirty="0" smtClean="0"/>
            <a:t>Evaluations diagnostiques</a:t>
          </a:r>
          <a:endParaRPr lang="fr-BE" sz="1800" dirty="0"/>
        </a:p>
      </dgm:t>
    </dgm:pt>
    <dgm:pt modelId="{2BF96A6A-B071-408A-8D13-69318DF042FC}" type="parTrans" cxnId="{4E49580B-C1DB-4246-9311-5ADD3AA4C0E3}">
      <dgm:prSet/>
      <dgm:spPr/>
      <dgm:t>
        <a:bodyPr/>
        <a:lstStyle/>
        <a:p>
          <a:endParaRPr lang="fr-BE"/>
        </a:p>
      </dgm:t>
    </dgm:pt>
    <dgm:pt modelId="{83495F29-74B0-4EA7-85E6-2E039A7901EE}" type="sibTrans" cxnId="{4E49580B-C1DB-4246-9311-5ADD3AA4C0E3}">
      <dgm:prSet/>
      <dgm:spPr/>
      <dgm:t>
        <a:bodyPr/>
        <a:lstStyle/>
        <a:p>
          <a:endParaRPr lang="fr-BE"/>
        </a:p>
      </dgm:t>
    </dgm:pt>
    <dgm:pt modelId="{9D0DA611-2FF6-4435-89C1-CF9295451417}">
      <dgm:prSet phldrT="[Texte]"/>
      <dgm:spPr/>
      <dgm:t>
        <a:bodyPr/>
        <a:lstStyle/>
        <a:p>
          <a:r>
            <a:rPr lang="fr-BE" dirty="0" smtClean="0"/>
            <a:t>Evaluations non certificatives</a:t>
          </a:r>
          <a:endParaRPr lang="fr-BE" dirty="0"/>
        </a:p>
      </dgm:t>
    </dgm:pt>
    <dgm:pt modelId="{BF68539A-9DB9-4252-94AC-69DD107DF576}" type="parTrans" cxnId="{BA0FA20F-2CBD-4BD3-840F-74E5ED9D4A77}">
      <dgm:prSet/>
      <dgm:spPr/>
      <dgm:t>
        <a:bodyPr/>
        <a:lstStyle/>
        <a:p>
          <a:endParaRPr lang="fr-BE"/>
        </a:p>
      </dgm:t>
    </dgm:pt>
    <dgm:pt modelId="{7579A8E0-DBAD-4E54-834B-966401A2E3A7}" type="sibTrans" cxnId="{BA0FA20F-2CBD-4BD3-840F-74E5ED9D4A77}">
      <dgm:prSet/>
      <dgm:spPr/>
      <dgm:t>
        <a:bodyPr/>
        <a:lstStyle/>
        <a:p>
          <a:endParaRPr lang="fr-BE"/>
        </a:p>
      </dgm:t>
    </dgm:pt>
    <dgm:pt modelId="{F4E5BE86-9845-4D70-A8EC-A97505B07A20}">
      <dgm:prSet phldrT="[Texte]">
        <dgm:style>
          <a:lnRef idx="1">
            <a:schemeClr val="accent4"/>
          </a:lnRef>
          <a:fillRef idx="3">
            <a:schemeClr val="accent4"/>
          </a:fillRef>
          <a:effectRef idx="2">
            <a:schemeClr val="accent4"/>
          </a:effectRef>
          <a:fontRef idx="minor">
            <a:schemeClr val="lt1"/>
          </a:fontRef>
        </dgm:style>
      </dgm:prSet>
      <dgm:spPr/>
      <dgm:t>
        <a:bodyPr/>
        <a:lstStyle/>
        <a:p>
          <a:r>
            <a:rPr lang="fr-BE" dirty="0" smtClean="0"/>
            <a:t>Outils d’évaluation</a:t>
          </a:r>
          <a:endParaRPr lang="fr-BE" dirty="0"/>
        </a:p>
      </dgm:t>
    </dgm:pt>
    <dgm:pt modelId="{B7FF947A-BBFE-422E-8206-F3C706310DFF}" type="parTrans" cxnId="{991FC92A-5DFB-4CD9-8D15-C173A707230A}">
      <dgm:prSet/>
      <dgm:spPr/>
      <dgm:t>
        <a:bodyPr/>
        <a:lstStyle/>
        <a:p>
          <a:endParaRPr lang="fr-BE"/>
        </a:p>
      </dgm:t>
    </dgm:pt>
    <dgm:pt modelId="{7DEF893F-76F7-4910-9544-AFAD9F5939C0}" type="sibTrans" cxnId="{991FC92A-5DFB-4CD9-8D15-C173A707230A}">
      <dgm:prSet/>
      <dgm:spPr/>
      <dgm:t>
        <a:bodyPr/>
        <a:lstStyle/>
        <a:p>
          <a:endParaRPr lang="fr-BE"/>
        </a:p>
      </dgm:t>
    </dgm:pt>
    <dgm:pt modelId="{215814EF-91B6-48B5-86FA-14182293A843}">
      <dgm:prSet phldrT="[Texte]" custT="1">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fr-BE" sz="1800" dirty="0" smtClean="0"/>
            <a:t>Evaluations internationales</a:t>
          </a:r>
          <a:endParaRPr lang="fr-BE" sz="1800" dirty="0"/>
        </a:p>
      </dgm:t>
    </dgm:pt>
    <dgm:pt modelId="{2E489EF5-637F-46A9-A778-21602A5F596B}" type="parTrans" cxnId="{E9571FF3-735D-4A9B-9AFF-C3EA0C9E4401}">
      <dgm:prSet/>
      <dgm:spPr>
        <a:ln>
          <a:solidFill>
            <a:srgbClr val="0070C0"/>
          </a:solidFill>
        </a:ln>
      </dgm:spPr>
      <dgm:t>
        <a:bodyPr/>
        <a:lstStyle/>
        <a:p>
          <a:endParaRPr lang="fr-BE"/>
        </a:p>
      </dgm:t>
    </dgm:pt>
    <dgm:pt modelId="{B12260A4-16A4-46E7-AB4F-72CECC18CA33}" type="sibTrans" cxnId="{E9571FF3-735D-4A9B-9AFF-C3EA0C9E4401}">
      <dgm:prSet/>
      <dgm:spPr/>
      <dgm:t>
        <a:bodyPr/>
        <a:lstStyle/>
        <a:p>
          <a:endParaRPr lang="fr-BE"/>
        </a:p>
      </dgm:t>
    </dgm:pt>
    <dgm:pt modelId="{6AEDC1C3-9FF0-48B4-ADCE-AD135F39DF1B}">
      <dgm:prSet phldrT="[Texte]">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fr-BE" dirty="0" smtClean="0"/>
            <a:t>PISA</a:t>
          </a:r>
          <a:endParaRPr lang="fr-BE" dirty="0"/>
        </a:p>
      </dgm:t>
    </dgm:pt>
    <dgm:pt modelId="{DAE1B90B-6AD4-4DB9-B78F-8FB1544FC695}" type="parTrans" cxnId="{3DC0C235-69E3-4D7D-B003-FB777554B841}">
      <dgm:prSet/>
      <dgm:spPr>
        <a:ln>
          <a:solidFill>
            <a:srgbClr val="0070C0"/>
          </a:solidFill>
        </a:ln>
      </dgm:spPr>
      <dgm:t>
        <a:bodyPr/>
        <a:lstStyle/>
        <a:p>
          <a:endParaRPr lang="fr-BE"/>
        </a:p>
      </dgm:t>
    </dgm:pt>
    <dgm:pt modelId="{A09AF608-CA73-44FE-AD12-25002CB35F25}" type="sibTrans" cxnId="{3DC0C235-69E3-4D7D-B003-FB777554B841}">
      <dgm:prSet/>
      <dgm:spPr/>
      <dgm:t>
        <a:bodyPr/>
        <a:lstStyle/>
        <a:p>
          <a:endParaRPr lang="fr-BE"/>
        </a:p>
      </dgm:t>
    </dgm:pt>
    <dgm:pt modelId="{F36D4D7A-86C3-48EF-A13B-3A74699B2B15}" type="asst">
      <dgm:prSet phldrT="[Texte]"/>
      <dgm:spPr>
        <a:solidFill>
          <a:srgbClr val="92D050"/>
        </a:solidFill>
      </dgm:spPr>
      <dgm:t>
        <a:bodyPr/>
        <a:lstStyle/>
        <a:p>
          <a:r>
            <a:rPr lang="fr-BE" dirty="0" smtClean="0">
              <a:solidFill>
                <a:schemeClr val="tx1">
                  <a:lumMod val="50000"/>
                  <a:lumOff val="50000"/>
                </a:schemeClr>
              </a:solidFill>
            </a:rPr>
            <a:t>CE1D</a:t>
          </a:r>
          <a:endParaRPr lang="fr-BE" dirty="0">
            <a:solidFill>
              <a:schemeClr val="tx1">
                <a:lumMod val="50000"/>
                <a:lumOff val="50000"/>
              </a:schemeClr>
            </a:solidFill>
          </a:endParaRPr>
        </a:p>
      </dgm:t>
    </dgm:pt>
    <dgm:pt modelId="{AEEEE2D4-EC22-4D1B-AEAA-EAD222D9AA3C}" type="parTrans" cxnId="{D4AD895C-0DDD-4367-82C7-D2BB78D8EE34}">
      <dgm:prSet/>
      <dgm:spPr>
        <a:ln>
          <a:solidFill>
            <a:srgbClr val="92D050"/>
          </a:solidFill>
        </a:ln>
      </dgm:spPr>
      <dgm:t>
        <a:bodyPr/>
        <a:lstStyle/>
        <a:p>
          <a:endParaRPr lang="fr-BE"/>
        </a:p>
      </dgm:t>
    </dgm:pt>
    <dgm:pt modelId="{B867FA82-7309-4789-8174-89B0E700DB74}" type="sibTrans" cxnId="{D4AD895C-0DDD-4367-82C7-D2BB78D8EE34}">
      <dgm:prSet/>
      <dgm:spPr/>
      <dgm:t>
        <a:bodyPr/>
        <a:lstStyle/>
        <a:p>
          <a:endParaRPr lang="fr-BE"/>
        </a:p>
      </dgm:t>
    </dgm:pt>
    <dgm:pt modelId="{0F3D0484-CCC2-4619-9656-04999F5E940C}">
      <dgm:prSet phldrT="[Texte]" custT="1"/>
      <dgm:spPr>
        <a:solidFill>
          <a:srgbClr val="92D050"/>
        </a:solidFill>
      </dgm:spPr>
      <dgm:t>
        <a:bodyPr/>
        <a:lstStyle/>
        <a:p>
          <a:r>
            <a:rPr lang="fr-BE" sz="1800" dirty="0" smtClean="0"/>
            <a:t>Evaluations certificatives</a:t>
          </a:r>
          <a:endParaRPr lang="fr-BE" sz="1800" dirty="0"/>
        </a:p>
      </dgm:t>
    </dgm:pt>
    <dgm:pt modelId="{EACC2323-4E3B-4374-BBF8-455F7F80AAB1}" type="sibTrans" cxnId="{DAA20A3C-9F97-456C-AC57-9542AC58D417}">
      <dgm:prSet/>
      <dgm:spPr/>
      <dgm:t>
        <a:bodyPr/>
        <a:lstStyle/>
        <a:p>
          <a:endParaRPr lang="fr-BE"/>
        </a:p>
      </dgm:t>
    </dgm:pt>
    <dgm:pt modelId="{BC342509-0DF8-4FF7-8809-FF9C2108D899}" type="parTrans" cxnId="{DAA20A3C-9F97-456C-AC57-9542AC58D417}">
      <dgm:prSet/>
      <dgm:spPr>
        <a:ln>
          <a:solidFill>
            <a:srgbClr val="92D050"/>
          </a:solidFill>
        </a:ln>
      </dgm:spPr>
      <dgm:t>
        <a:bodyPr/>
        <a:lstStyle/>
        <a:p>
          <a:endParaRPr lang="fr-BE"/>
        </a:p>
      </dgm:t>
    </dgm:pt>
    <dgm:pt modelId="{95C9A44C-E468-4155-A635-829A216A8F09}">
      <dgm:prSet phldrT="[Texte]" custT="1">
        <dgm:style>
          <a:lnRef idx="2">
            <a:schemeClr val="dk1"/>
          </a:lnRef>
          <a:fillRef idx="1">
            <a:schemeClr val="lt1"/>
          </a:fillRef>
          <a:effectRef idx="0">
            <a:schemeClr val="dk1"/>
          </a:effectRef>
          <a:fontRef idx="minor">
            <a:schemeClr val="dk1"/>
          </a:fontRef>
        </dgm:style>
      </dgm:prSet>
      <dgm:spPr/>
      <dgm:t>
        <a:bodyPr/>
        <a:lstStyle/>
        <a:p>
          <a:r>
            <a:rPr lang="fr-BE" sz="1800" dirty="0" smtClean="0"/>
            <a:t>Evaluations</a:t>
          </a:r>
          <a:endParaRPr lang="fr-BE" sz="1800" dirty="0"/>
        </a:p>
      </dgm:t>
    </dgm:pt>
    <dgm:pt modelId="{658B1BC6-41A9-4ED8-B27C-5AF4BA12BEF0}" type="sibTrans" cxnId="{13A6AC95-60E1-4BDA-9E73-5ACC40AA3F98}">
      <dgm:prSet/>
      <dgm:spPr/>
      <dgm:t>
        <a:bodyPr/>
        <a:lstStyle/>
        <a:p>
          <a:endParaRPr lang="fr-BE"/>
        </a:p>
      </dgm:t>
    </dgm:pt>
    <dgm:pt modelId="{6A571B8F-5654-4B9D-B048-773C98460562}" type="parTrans" cxnId="{13A6AC95-60E1-4BDA-9E73-5ACC40AA3F98}">
      <dgm:prSet/>
      <dgm:spPr/>
      <dgm:t>
        <a:bodyPr/>
        <a:lstStyle/>
        <a:p>
          <a:endParaRPr lang="fr-BE"/>
        </a:p>
      </dgm:t>
    </dgm:pt>
    <dgm:pt modelId="{0720A2A8-8034-4C80-8134-1BB57CEBF5DC}">
      <dgm:prSet/>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13500000" scaled="1"/>
          <a:tileRect/>
        </a:gradFill>
      </dgm:spPr>
      <dgm:t>
        <a:bodyPr/>
        <a:lstStyle/>
        <a:p>
          <a:r>
            <a:rPr lang="fr-BE" dirty="0" smtClean="0">
              <a:solidFill>
                <a:schemeClr val="tx1">
                  <a:lumMod val="50000"/>
                  <a:lumOff val="50000"/>
                </a:schemeClr>
              </a:solidFill>
            </a:rPr>
            <a:t>CESS</a:t>
          </a:r>
          <a:endParaRPr lang="fr-BE" dirty="0">
            <a:solidFill>
              <a:schemeClr val="tx1">
                <a:lumMod val="50000"/>
                <a:lumOff val="50000"/>
              </a:schemeClr>
            </a:solidFill>
          </a:endParaRPr>
        </a:p>
      </dgm:t>
    </dgm:pt>
    <dgm:pt modelId="{B66B7597-63C2-4ABD-AE1C-077D8FA23720}" type="parTrans" cxnId="{D6D9453F-A68C-4EB5-9FF1-40754EC94348}">
      <dgm:prSet/>
      <dgm:spPr>
        <a:ln>
          <a:solidFill>
            <a:srgbClr val="92D050"/>
          </a:solidFill>
        </a:ln>
      </dgm:spPr>
      <dgm:t>
        <a:bodyPr/>
        <a:lstStyle/>
        <a:p>
          <a:endParaRPr lang="fr-BE"/>
        </a:p>
      </dgm:t>
    </dgm:pt>
    <dgm:pt modelId="{8D9B93A8-FFCD-453B-B8CE-BAE231667096}" type="sibTrans" cxnId="{D6D9453F-A68C-4EB5-9FF1-40754EC94348}">
      <dgm:prSet/>
      <dgm:spPr/>
      <dgm:t>
        <a:bodyPr/>
        <a:lstStyle/>
        <a:p>
          <a:endParaRPr lang="fr-BE"/>
        </a:p>
      </dgm:t>
    </dgm:pt>
    <dgm:pt modelId="{3DBF161F-F50F-44A1-A223-97FAC400BFBE}" type="pres">
      <dgm:prSet presAssocID="{8A475840-495D-4352-BBB3-E279CD20CAF6}" presName="diagram" presStyleCnt="0">
        <dgm:presLayoutVars>
          <dgm:chPref val="1"/>
          <dgm:dir/>
          <dgm:animOne val="branch"/>
          <dgm:animLvl val="lvl"/>
          <dgm:resizeHandles val="exact"/>
        </dgm:presLayoutVars>
      </dgm:prSet>
      <dgm:spPr/>
      <dgm:t>
        <a:bodyPr/>
        <a:lstStyle/>
        <a:p>
          <a:endParaRPr lang="fr-BE"/>
        </a:p>
      </dgm:t>
    </dgm:pt>
    <dgm:pt modelId="{A901D648-BE6D-4925-9629-EE5DB8D11488}" type="pres">
      <dgm:prSet presAssocID="{95C9A44C-E468-4155-A635-829A216A8F09}" presName="root1" presStyleCnt="0"/>
      <dgm:spPr/>
    </dgm:pt>
    <dgm:pt modelId="{18BE5E78-2149-43EE-B49E-0282ED3CA23F}" type="pres">
      <dgm:prSet presAssocID="{95C9A44C-E468-4155-A635-829A216A8F09}" presName="LevelOneTextNode" presStyleLbl="node0" presStyleIdx="0" presStyleCnt="1" custScaleX="129039" custScaleY="134153" custLinFactNeighborX="-31564" custLinFactNeighborY="-69202">
        <dgm:presLayoutVars>
          <dgm:chPref val="3"/>
        </dgm:presLayoutVars>
      </dgm:prSet>
      <dgm:spPr/>
      <dgm:t>
        <a:bodyPr/>
        <a:lstStyle/>
        <a:p>
          <a:endParaRPr lang="fr-BE"/>
        </a:p>
      </dgm:t>
    </dgm:pt>
    <dgm:pt modelId="{B0D04382-C91A-4584-9AC1-E921AB4E7DEB}" type="pres">
      <dgm:prSet presAssocID="{95C9A44C-E468-4155-A635-829A216A8F09}" presName="level2hierChild" presStyleCnt="0"/>
      <dgm:spPr/>
    </dgm:pt>
    <dgm:pt modelId="{A786E517-D068-4935-8113-E74CCC7A0134}" type="pres">
      <dgm:prSet presAssocID="{BC342509-0DF8-4FF7-8809-FF9C2108D899}" presName="conn2-1" presStyleLbl="parChTrans1D2" presStyleIdx="0" presStyleCnt="3"/>
      <dgm:spPr/>
      <dgm:t>
        <a:bodyPr/>
        <a:lstStyle/>
        <a:p>
          <a:endParaRPr lang="fr-BE"/>
        </a:p>
      </dgm:t>
    </dgm:pt>
    <dgm:pt modelId="{7153D3A3-4687-4C3E-ADEC-41F6B0C6E79F}" type="pres">
      <dgm:prSet presAssocID="{BC342509-0DF8-4FF7-8809-FF9C2108D899}" presName="connTx" presStyleLbl="parChTrans1D2" presStyleIdx="0" presStyleCnt="3"/>
      <dgm:spPr/>
      <dgm:t>
        <a:bodyPr/>
        <a:lstStyle/>
        <a:p>
          <a:endParaRPr lang="fr-BE"/>
        </a:p>
      </dgm:t>
    </dgm:pt>
    <dgm:pt modelId="{C999417E-95EE-47A1-8F37-3D2ACE2102D0}" type="pres">
      <dgm:prSet presAssocID="{0F3D0484-CCC2-4619-9656-04999F5E940C}" presName="root2" presStyleCnt="0"/>
      <dgm:spPr/>
    </dgm:pt>
    <dgm:pt modelId="{AC635C03-B921-41FB-B654-B4C6672A1EC9}" type="pres">
      <dgm:prSet presAssocID="{0F3D0484-CCC2-4619-9656-04999F5E940C}" presName="LevelTwoTextNode" presStyleLbl="node2" presStyleIdx="0" presStyleCnt="3" custScaleX="123256" custLinFactY="-2579" custLinFactNeighborX="1439" custLinFactNeighborY="-100000">
        <dgm:presLayoutVars>
          <dgm:chPref val="3"/>
        </dgm:presLayoutVars>
      </dgm:prSet>
      <dgm:spPr/>
      <dgm:t>
        <a:bodyPr/>
        <a:lstStyle/>
        <a:p>
          <a:endParaRPr lang="fr-BE"/>
        </a:p>
      </dgm:t>
    </dgm:pt>
    <dgm:pt modelId="{A4C89988-C7AF-4D3C-8F9A-0542C7A9F7DA}" type="pres">
      <dgm:prSet presAssocID="{0F3D0484-CCC2-4619-9656-04999F5E940C}" presName="level3hierChild" presStyleCnt="0"/>
      <dgm:spPr/>
    </dgm:pt>
    <dgm:pt modelId="{21B40907-CDB8-452D-BDF3-CAF9A0ED59A9}" type="pres">
      <dgm:prSet presAssocID="{16F4B7CF-D2E4-4F51-9420-782512CF9A5C}" presName="conn2-1" presStyleLbl="parChTrans1D3" presStyleIdx="0" presStyleCnt="6"/>
      <dgm:spPr/>
      <dgm:t>
        <a:bodyPr/>
        <a:lstStyle/>
        <a:p>
          <a:endParaRPr lang="fr-BE"/>
        </a:p>
      </dgm:t>
    </dgm:pt>
    <dgm:pt modelId="{8D1C3FC1-4850-4AD8-9950-75A839059F8F}" type="pres">
      <dgm:prSet presAssocID="{16F4B7CF-D2E4-4F51-9420-782512CF9A5C}" presName="connTx" presStyleLbl="parChTrans1D3" presStyleIdx="0" presStyleCnt="6"/>
      <dgm:spPr/>
      <dgm:t>
        <a:bodyPr/>
        <a:lstStyle/>
        <a:p>
          <a:endParaRPr lang="fr-BE"/>
        </a:p>
      </dgm:t>
    </dgm:pt>
    <dgm:pt modelId="{92CF42AF-76FB-4AE6-8CB5-1632BF39E88F}" type="pres">
      <dgm:prSet presAssocID="{43255EDA-1D89-48A7-B70B-4E8F2ADC174F}" presName="root2" presStyleCnt="0"/>
      <dgm:spPr/>
    </dgm:pt>
    <dgm:pt modelId="{0E1C40D4-7F39-4074-AD34-D25129B3162E}" type="pres">
      <dgm:prSet presAssocID="{43255EDA-1D89-48A7-B70B-4E8F2ADC174F}" presName="LevelTwoTextNode" presStyleLbl="asst2" presStyleIdx="0" presStyleCnt="2" custLinFactNeighborX="728" custLinFactNeighborY="-61338">
        <dgm:presLayoutVars>
          <dgm:chPref val="3"/>
        </dgm:presLayoutVars>
      </dgm:prSet>
      <dgm:spPr/>
      <dgm:t>
        <a:bodyPr/>
        <a:lstStyle/>
        <a:p>
          <a:endParaRPr lang="fr-BE"/>
        </a:p>
      </dgm:t>
    </dgm:pt>
    <dgm:pt modelId="{F143AF18-9081-489C-A7DF-37694563DF02}" type="pres">
      <dgm:prSet presAssocID="{43255EDA-1D89-48A7-B70B-4E8F2ADC174F}" presName="level3hierChild" presStyleCnt="0"/>
      <dgm:spPr/>
    </dgm:pt>
    <dgm:pt modelId="{70A2ED23-02A5-4B48-B2EE-1520BA65CAC5}" type="pres">
      <dgm:prSet presAssocID="{AEEEE2D4-EC22-4D1B-AEAA-EAD222D9AA3C}" presName="conn2-1" presStyleLbl="parChTrans1D3" presStyleIdx="1" presStyleCnt="6"/>
      <dgm:spPr/>
      <dgm:t>
        <a:bodyPr/>
        <a:lstStyle/>
        <a:p>
          <a:endParaRPr lang="fr-BE"/>
        </a:p>
      </dgm:t>
    </dgm:pt>
    <dgm:pt modelId="{B0CC86BF-B3A9-4D2E-9AE3-399DEA67066D}" type="pres">
      <dgm:prSet presAssocID="{AEEEE2D4-EC22-4D1B-AEAA-EAD222D9AA3C}" presName="connTx" presStyleLbl="parChTrans1D3" presStyleIdx="1" presStyleCnt="6"/>
      <dgm:spPr/>
      <dgm:t>
        <a:bodyPr/>
        <a:lstStyle/>
        <a:p>
          <a:endParaRPr lang="fr-BE"/>
        </a:p>
      </dgm:t>
    </dgm:pt>
    <dgm:pt modelId="{8AD4E0DF-D98A-4B03-A4D2-F2294B0D7ED1}" type="pres">
      <dgm:prSet presAssocID="{F36D4D7A-86C3-48EF-A13B-3A74699B2B15}" presName="root2" presStyleCnt="0"/>
      <dgm:spPr/>
    </dgm:pt>
    <dgm:pt modelId="{9C955079-CC3C-46C1-B7FC-556146F175A0}" type="pres">
      <dgm:prSet presAssocID="{F36D4D7A-86C3-48EF-A13B-3A74699B2B15}" presName="LevelTwoTextNode" presStyleLbl="asst2" presStyleIdx="1" presStyleCnt="2" custLinFactNeighborX="522" custLinFactNeighborY="-24683">
        <dgm:presLayoutVars>
          <dgm:chPref val="3"/>
        </dgm:presLayoutVars>
      </dgm:prSet>
      <dgm:spPr/>
      <dgm:t>
        <a:bodyPr/>
        <a:lstStyle/>
        <a:p>
          <a:endParaRPr lang="fr-BE"/>
        </a:p>
      </dgm:t>
    </dgm:pt>
    <dgm:pt modelId="{1A1CC2A0-5DE8-400D-97B6-E9439DBBC0EC}" type="pres">
      <dgm:prSet presAssocID="{F36D4D7A-86C3-48EF-A13B-3A74699B2B15}" presName="level3hierChild" presStyleCnt="0"/>
      <dgm:spPr/>
    </dgm:pt>
    <dgm:pt modelId="{E248FEC4-42C1-4710-975A-F56535FA48A6}" type="pres">
      <dgm:prSet presAssocID="{B66B7597-63C2-4ABD-AE1C-077D8FA23720}" presName="conn2-1" presStyleLbl="parChTrans1D3" presStyleIdx="2" presStyleCnt="6"/>
      <dgm:spPr/>
      <dgm:t>
        <a:bodyPr/>
        <a:lstStyle/>
        <a:p>
          <a:endParaRPr lang="fr-BE"/>
        </a:p>
      </dgm:t>
    </dgm:pt>
    <dgm:pt modelId="{DC3EAECC-FA10-4948-9F0D-CB4C5CF78FFD}" type="pres">
      <dgm:prSet presAssocID="{B66B7597-63C2-4ABD-AE1C-077D8FA23720}" presName="connTx" presStyleLbl="parChTrans1D3" presStyleIdx="2" presStyleCnt="6"/>
      <dgm:spPr/>
      <dgm:t>
        <a:bodyPr/>
        <a:lstStyle/>
        <a:p>
          <a:endParaRPr lang="fr-BE"/>
        </a:p>
      </dgm:t>
    </dgm:pt>
    <dgm:pt modelId="{25D6F73C-8128-4453-B76F-B71BFD86B5F1}" type="pres">
      <dgm:prSet presAssocID="{0720A2A8-8034-4C80-8134-1BB57CEBF5DC}" presName="root2" presStyleCnt="0"/>
      <dgm:spPr/>
    </dgm:pt>
    <dgm:pt modelId="{83C1A71D-D840-4ACB-9EC7-C6ED72B68A74}" type="pres">
      <dgm:prSet presAssocID="{0720A2A8-8034-4C80-8134-1BB57CEBF5DC}" presName="LevelTwoTextNode" presStyleLbl="node3" presStyleIdx="0" presStyleCnt="4" custLinFactNeighborX="522" custLinFactNeighborY="-40220">
        <dgm:presLayoutVars>
          <dgm:chPref val="3"/>
        </dgm:presLayoutVars>
      </dgm:prSet>
      <dgm:spPr/>
      <dgm:t>
        <a:bodyPr/>
        <a:lstStyle/>
        <a:p>
          <a:endParaRPr lang="fr-BE"/>
        </a:p>
      </dgm:t>
    </dgm:pt>
    <dgm:pt modelId="{F2A8D7D2-1E88-4CD0-BEAC-511CD5429277}" type="pres">
      <dgm:prSet presAssocID="{0720A2A8-8034-4C80-8134-1BB57CEBF5DC}" presName="level3hierChild" presStyleCnt="0"/>
      <dgm:spPr/>
    </dgm:pt>
    <dgm:pt modelId="{D8AE2B42-FB23-43D9-A837-463DE671D554}" type="pres">
      <dgm:prSet presAssocID="{2BF96A6A-B071-408A-8D13-69318DF042FC}" presName="conn2-1" presStyleLbl="parChTrans1D2" presStyleIdx="1" presStyleCnt="3"/>
      <dgm:spPr/>
      <dgm:t>
        <a:bodyPr/>
        <a:lstStyle/>
        <a:p>
          <a:endParaRPr lang="fr-BE"/>
        </a:p>
      </dgm:t>
    </dgm:pt>
    <dgm:pt modelId="{63C6DA3F-7C8E-4389-AFE9-5B90C0688CBC}" type="pres">
      <dgm:prSet presAssocID="{2BF96A6A-B071-408A-8D13-69318DF042FC}" presName="connTx" presStyleLbl="parChTrans1D2" presStyleIdx="1" presStyleCnt="3"/>
      <dgm:spPr/>
      <dgm:t>
        <a:bodyPr/>
        <a:lstStyle/>
        <a:p>
          <a:endParaRPr lang="fr-BE"/>
        </a:p>
      </dgm:t>
    </dgm:pt>
    <dgm:pt modelId="{2874B41D-69BE-4705-97E1-0864B3FE3977}" type="pres">
      <dgm:prSet presAssocID="{26509D3D-2F17-41C6-B7E2-2792BF4D45F6}" presName="root2" presStyleCnt="0"/>
      <dgm:spPr/>
    </dgm:pt>
    <dgm:pt modelId="{573C9275-390F-467A-BF22-DACA5CCA2003}" type="pres">
      <dgm:prSet presAssocID="{26509D3D-2F17-41C6-B7E2-2792BF4D45F6}" presName="LevelTwoTextNode" presStyleLbl="node2" presStyleIdx="1" presStyleCnt="3" custScaleX="121528" custLinFactNeighborX="2663" custLinFactNeighborY="-32639">
        <dgm:presLayoutVars>
          <dgm:chPref val="3"/>
        </dgm:presLayoutVars>
      </dgm:prSet>
      <dgm:spPr/>
      <dgm:t>
        <a:bodyPr/>
        <a:lstStyle/>
        <a:p>
          <a:endParaRPr lang="fr-BE"/>
        </a:p>
      </dgm:t>
    </dgm:pt>
    <dgm:pt modelId="{589E72C0-A95C-4A95-9E4A-8F2991ACCD3B}" type="pres">
      <dgm:prSet presAssocID="{26509D3D-2F17-41C6-B7E2-2792BF4D45F6}" presName="level3hierChild" presStyleCnt="0"/>
      <dgm:spPr/>
    </dgm:pt>
    <dgm:pt modelId="{ADBDB211-3D00-4407-A028-18880B2DE9FE}" type="pres">
      <dgm:prSet presAssocID="{BF68539A-9DB9-4252-94AC-69DD107DF576}" presName="conn2-1" presStyleLbl="parChTrans1D3" presStyleIdx="3" presStyleCnt="6"/>
      <dgm:spPr/>
      <dgm:t>
        <a:bodyPr/>
        <a:lstStyle/>
        <a:p>
          <a:endParaRPr lang="fr-BE"/>
        </a:p>
      </dgm:t>
    </dgm:pt>
    <dgm:pt modelId="{6F771946-D780-4C78-9C34-A6F4FD716056}" type="pres">
      <dgm:prSet presAssocID="{BF68539A-9DB9-4252-94AC-69DD107DF576}" presName="connTx" presStyleLbl="parChTrans1D3" presStyleIdx="3" presStyleCnt="6"/>
      <dgm:spPr/>
      <dgm:t>
        <a:bodyPr/>
        <a:lstStyle/>
        <a:p>
          <a:endParaRPr lang="fr-BE"/>
        </a:p>
      </dgm:t>
    </dgm:pt>
    <dgm:pt modelId="{765DDCFC-3514-43EF-B179-4634EFB24FFD}" type="pres">
      <dgm:prSet presAssocID="{9D0DA611-2FF6-4435-89C1-CF9295451417}" presName="root2" presStyleCnt="0"/>
      <dgm:spPr/>
    </dgm:pt>
    <dgm:pt modelId="{4445BC15-5C91-4AF7-A94A-93D6FA8431BA}" type="pres">
      <dgm:prSet presAssocID="{9D0DA611-2FF6-4435-89C1-CF9295451417}" presName="LevelTwoTextNode" presStyleLbl="node3" presStyleIdx="1" presStyleCnt="4">
        <dgm:presLayoutVars>
          <dgm:chPref val="3"/>
        </dgm:presLayoutVars>
      </dgm:prSet>
      <dgm:spPr/>
      <dgm:t>
        <a:bodyPr/>
        <a:lstStyle/>
        <a:p>
          <a:endParaRPr lang="fr-BE"/>
        </a:p>
      </dgm:t>
    </dgm:pt>
    <dgm:pt modelId="{8788640A-0754-4D01-BC86-676678C76576}" type="pres">
      <dgm:prSet presAssocID="{9D0DA611-2FF6-4435-89C1-CF9295451417}" presName="level3hierChild" presStyleCnt="0"/>
      <dgm:spPr/>
    </dgm:pt>
    <dgm:pt modelId="{80B30BDB-CF3F-4B3A-898C-D29164731B66}" type="pres">
      <dgm:prSet presAssocID="{B7FF947A-BBFE-422E-8206-F3C706310DFF}" presName="conn2-1" presStyleLbl="parChTrans1D3" presStyleIdx="4" presStyleCnt="6"/>
      <dgm:spPr/>
      <dgm:t>
        <a:bodyPr/>
        <a:lstStyle/>
        <a:p>
          <a:endParaRPr lang="fr-BE"/>
        </a:p>
      </dgm:t>
    </dgm:pt>
    <dgm:pt modelId="{7A680669-7D02-4C9C-835D-C6E251D31A1C}" type="pres">
      <dgm:prSet presAssocID="{B7FF947A-BBFE-422E-8206-F3C706310DFF}" presName="connTx" presStyleLbl="parChTrans1D3" presStyleIdx="4" presStyleCnt="6"/>
      <dgm:spPr/>
      <dgm:t>
        <a:bodyPr/>
        <a:lstStyle/>
        <a:p>
          <a:endParaRPr lang="fr-BE"/>
        </a:p>
      </dgm:t>
    </dgm:pt>
    <dgm:pt modelId="{308C8182-3264-47A6-AFE9-5E213E5B51E9}" type="pres">
      <dgm:prSet presAssocID="{F4E5BE86-9845-4D70-A8EC-A97505B07A20}" presName="root2" presStyleCnt="0"/>
      <dgm:spPr/>
    </dgm:pt>
    <dgm:pt modelId="{D181A8D7-CAAA-4850-AB48-A7FBA966F3C5}" type="pres">
      <dgm:prSet presAssocID="{F4E5BE86-9845-4D70-A8EC-A97505B07A20}" presName="LevelTwoTextNode" presStyleLbl="node3" presStyleIdx="2" presStyleCnt="4">
        <dgm:presLayoutVars>
          <dgm:chPref val="3"/>
        </dgm:presLayoutVars>
      </dgm:prSet>
      <dgm:spPr/>
      <dgm:t>
        <a:bodyPr/>
        <a:lstStyle/>
        <a:p>
          <a:endParaRPr lang="fr-BE"/>
        </a:p>
      </dgm:t>
    </dgm:pt>
    <dgm:pt modelId="{8C814099-5998-4241-9FD3-8D3BDD1D4822}" type="pres">
      <dgm:prSet presAssocID="{F4E5BE86-9845-4D70-A8EC-A97505B07A20}" presName="level3hierChild" presStyleCnt="0"/>
      <dgm:spPr/>
    </dgm:pt>
    <dgm:pt modelId="{BB4286C5-4820-405D-80F2-2C35B7FBC503}" type="pres">
      <dgm:prSet presAssocID="{2E489EF5-637F-46A9-A778-21602A5F596B}" presName="conn2-1" presStyleLbl="parChTrans1D2" presStyleIdx="2" presStyleCnt="3"/>
      <dgm:spPr/>
      <dgm:t>
        <a:bodyPr/>
        <a:lstStyle/>
        <a:p>
          <a:endParaRPr lang="fr-BE"/>
        </a:p>
      </dgm:t>
    </dgm:pt>
    <dgm:pt modelId="{674831C1-BEC7-4D8A-AC7A-26EB83861AAF}" type="pres">
      <dgm:prSet presAssocID="{2E489EF5-637F-46A9-A778-21602A5F596B}" presName="connTx" presStyleLbl="parChTrans1D2" presStyleIdx="2" presStyleCnt="3"/>
      <dgm:spPr/>
      <dgm:t>
        <a:bodyPr/>
        <a:lstStyle/>
        <a:p>
          <a:endParaRPr lang="fr-BE"/>
        </a:p>
      </dgm:t>
    </dgm:pt>
    <dgm:pt modelId="{E53D4BA7-CFB7-4473-A43D-35807F488BE1}" type="pres">
      <dgm:prSet presAssocID="{215814EF-91B6-48B5-86FA-14182293A843}" presName="root2" presStyleCnt="0"/>
      <dgm:spPr/>
    </dgm:pt>
    <dgm:pt modelId="{B0C598AA-573C-4122-A0F2-A28D224AAA62}" type="pres">
      <dgm:prSet presAssocID="{215814EF-91B6-48B5-86FA-14182293A843}" presName="LevelTwoTextNode" presStyleLbl="node2" presStyleIdx="2" presStyleCnt="3" custScaleX="153822" custLinFactNeighborX="4769" custLinFactNeighborY="46252">
        <dgm:presLayoutVars>
          <dgm:chPref val="3"/>
        </dgm:presLayoutVars>
      </dgm:prSet>
      <dgm:spPr/>
      <dgm:t>
        <a:bodyPr/>
        <a:lstStyle/>
        <a:p>
          <a:endParaRPr lang="fr-BE"/>
        </a:p>
      </dgm:t>
    </dgm:pt>
    <dgm:pt modelId="{683B7BFC-B22E-40C8-8A5D-286080A366A6}" type="pres">
      <dgm:prSet presAssocID="{215814EF-91B6-48B5-86FA-14182293A843}" presName="level3hierChild" presStyleCnt="0"/>
      <dgm:spPr/>
    </dgm:pt>
    <dgm:pt modelId="{D0687BEF-48E6-4B0B-844B-958F0F3FD78F}" type="pres">
      <dgm:prSet presAssocID="{DAE1B90B-6AD4-4DB9-B78F-8FB1544FC695}" presName="conn2-1" presStyleLbl="parChTrans1D3" presStyleIdx="5" presStyleCnt="6"/>
      <dgm:spPr/>
      <dgm:t>
        <a:bodyPr/>
        <a:lstStyle/>
        <a:p>
          <a:endParaRPr lang="fr-BE"/>
        </a:p>
      </dgm:t>
    </dgm:pt>
    <dgm:pt modelId="{68583F6C-1274-4A0E-BC06-961F4A139D02}" type="pres">
      <dgm:prSet presAssocID="{DAE1B90B-6AD4-4DB9-B78F-8FB1544FC695}" presName="connTx" presStyleLbl="parChTrans1D3" presStyleIdx="5" presStyleCnt="6"/>
      <dgm:spPr/>
      <dgm:t>
        <a:bodyPr/>
        <a:lstStyle/>
        <a:p>
          <a:endParaRPr lang="fr-BE"/>
        </a:p>
      </dgm:t>
    </dgm:pt>
    <dgm:pt modelId="{5775DA85-FDBD-4000-B4DC-D1D207D664BB}" type="pres">
      <dgm:prSet presAssocID="{6AEDC1C3-9FF0-48B4-ADCE-AD135F39DF1B}" presName="root2" presStyleCnt="0"/>
      <dgm:spPr/>
    </dgm:pt>
    <dgm:pt modelId="{5F14BF60-53EF-4CA2-B234-360FE793FA70}" type="pres">
      <dgm:prSet presAssocID="{6AEDC1C3-9FF0-48B4-ADCE-AD135F39DF1B}" presName="LevelTwoTextNode" presStyleLbl="node3" presStyleIdx="3" presStyleCnt="4" custLinFactNeighborX="-25649" custLinFactNeighborY="46252">
        <dgm:presLayoutVars>
          <dgm:chPref val="3"/>
        </dgm:presLayoutVars>
      </dgm:prSet>
      <dgm:spPr/>
      <dgm:t>
        <a:bodyPr/>
        <a:lstStyle/>
        <a:p>
          <a:endParaRPr lang="fr-BE"/>
        </a:p>
      </dgm:t>
    </dgm:pt>
    <dgm:pt modelId="{95B1C222-7BFF-4FD5-81A8-8540E60F3031}" type="pres">
      <dgm:prSet presAssocID="{6AEDC1C3-9FF0-48B4-ADCE-AD135F39DF1B}" presName="level3hierChild" presStyleCnt="0"/>
      <dgm:spPr/>
    </dgm:pt>
  </dgm:ptLst>
  <dgm:cxnLst>
    <dgm:cxn modelId="{D4AD895C-0DDD-4367-82C7-D2BB78D8EE34}" srcId="{0F3D0484-CCC2-4619-9656-04999F5E940C}" destId="{F36D4D7A-86C3-48EF-A13B-3A74699B2B15}" srcOrd="1" destOrd="0" parTransId="{AEEEE2D4-EC22-4D1B-AEAA-EAD222D9AA3C}" sibTransId="{B867FA82-7309-4789-8174-89B0E700DB74}"/>
    <dgm:cxn modelId="{4FF3CCA1-1EF4-489D-8E7F-67ADE01F95E0}" type="presOf" srcId="{6AEDC1C3-9FF0-48B4-ADCE-AD135F39DF1B}" destId="{5F14BF60-53EF-4CA2-B234-360FE793FA70}" srcOrd="0" destOrd="0" presId="urn:microsoft.com/office/officeart/2005/8/layout/hierarchy2"/>
    <dgm:cxn modelId="{6039625A-F833-42C6-BF7C-DB36A4702F78}" type="presOf" srcId="{BF68539A-9DB9-4252-94AC-69DD107DF576}" destId="{6F771946-D780-4C78-9C34-A6F4FD716056}" srcOrd="1" destOrd="0" presId="urn:microsoft.com/office/officeart/2005/8/layout/hierarchy2"/>
    <dgm:cxn modelId="{F0A5BF23-53FD-45FB-9558-B4774A3752AB}" type="presOf" srcId="{B7FF947A-BBFE-422E-8206-F3C706310DFF}" destId="{7A680669-7D02-4C9C-835D-C6E251D31A1C}" srcOrd="1" destOrd="0" presId="urn:microsoft.com/office/officeart/2005/8/layout/hierarchy2"/>
    <dgm:cxn modelId="{434DEAAB-EA7A-48E7-9289-0E1163645B94}" type="presOf" srcId="{16F4B7CF-D2E4-4F51-9420-782512CF9A5C}" destId="{21B40907-CDB8-452D-BDF3-CAF9A0ED59A9}" srcOrd="0" destOrd="0" presId="urn:microsoft.com/office/officeart/2005/8/layout/hierarchy2"/>
    <dgm:cxn modelId="{36A01FC6-7B3F-4825-9FAF-A29B48F657FB}" type="presOf" srcId="{43255EDA-1D89-48A7-B70B-4E8F2ADC174F}" destId="{0E1C40D4-7F39-4074-AD34-D25129B3162E}" srcOrd="0" destOrd="0" presId="urn:microsoft.com/office/officeart/2005/8/layout/hierarchy2"/>
    <dgm:cxn modelId="{25879CCE-1A8D-4BB5-84EC-F28D1DC8C61E}" type="presOf" srcId="{F36D4D7A-86C3-48EF-A13B-3A74699B2B15}" destId="{9C955079-CC3C-46C1-B7FC-556146F175A0}" srcOrd="0" destOrd="0" presId="urn:microsoft.com/office/officeart/2005/8/layout/hierarchy2"/>
    <dgm:cxn modelId="{E238A23C-FB07-49DD-8441-23F15EF2ACC5}" type="presOf" srcId="{215814EF-91B6-48B5-86FA-14182293A843}" destId="{B0C598AA-573C-4122-A0F2-A28D224AAA62}" srcOrd="0" destOrd="0" presId="urn:microsoft.com/office/officeart/2005/8/layout/hierarchy2"/>
    <dgm:cxn modelId="{724B6EA4-19C1-4189-8BED-5124F5AB8696}" type="presOf" srcId="{95C9A44C-E468-4155-A635-829A216A8F09}" destId="{18BE5E78-2149-43EE-B49E-0282ED3CA23F}" srcOrd="0" destOrd="0" presId="urn:microsoft.com/office/officeart/2005/8/layout/hierarchy2"/>
    <dgm:cxn modelId="{7D75DDA0-F77B-4413-89E2-DE985752D4CF}" type="presOf" srcId="{8A475840-495D-4352-BBB3-E279CD20CAF6}" destId="{3DBF161F-F50F-44A1-A223-97FAC400BFBE}" srcOrd="0" destOrd="0" presId="urn:microsoft.com/office/officeart/2005/8/layout/hierarchy2"/>
    <dgm:cxn modelId="{B52730E4-951F-4320-A707-6842FA3282C5}" type="presOf" srcId="{DAE1B90B-6AD4-4DB9-B78F-8FB1544FC695}" destId="{D0687BEF-48E6-4B0B-844B-958F0F3FD78F}" srcOrd="0" destOrd="0" presId="urn:microsoft.com/office/officeart/2005/8/layout/hierarchy2"/>
    <dgm:cxn modelId="{F8BAF701-27A8-451D-BD7D-2840B5866E4B}" type="presOf" srcId="{BC342509-0DF8-4FF7-8809-FF9C2108D899}" destId="{7153D3A3-4687-4C3E-ADEC-41F6B0C6E79F}" srcOrd="1" destOrd="0" presId="urn:microsoft.com/office/officeart/2005/8/layout/hierarchy2"/>
    <dgm:cxn modelId="{09618E59-4B62-4F53-8BB5-AA749A93660B}" type="presOf" srcId="{F4E5BE86-9845-4D70-A8EC-A97505B07A20}" destId="{D181A8D7-CAAA-4850-AB48-A7FBA966F3C5}" srcOrd="0" destOrd="0" presId="urn:microsoft.com/office/officeart/2005/8/layout/hierarchy2"/>
    <dgm:cxn modelId="{DB59552F-24F8-4D73-AED5-8ACF1AC7899D}" type="presOf" srcId="{26509D3D-2F17-41C6-B7E2-2792BF4D45F6}" destId="{573C9275-390F-467A-BF22-DACA5CCA2003}" srcOrd="0" destOrd="0" presId="urn:microsoft.com/office/officeart/2005/8/layout/hierarchy2"/>
    <dgm:cxn modelId="{CBB33985-AB8B-4408-8C05-8860EDB28C72}" type="presOf" srcId="{16F4B7CF-D2E4-4F51-9420-782512CF9A5C}" destId="{8D1C3FC1-4850-4AD8-9950-75A839059F8F}" srcOrd="1" destOrd="0" presId="urn:microsoft.com/office/officeart/2005/8/layout/hierarchy2"/>
    <dgm:cxn modelId="{13A6AC95-60E1-4BDA-9E73-5ACC40AA3F98}" srcId="{8A475840-495D-4352-BBB3-E279CD20CAF6}" destId="{95C9A44C-E468-4155-A635-829A216A8F09}" srcOrd="0" destOrd="0" parTransId="{6A571B8F-5654-4B9D-B048-773C98460562}" sibTransId="{658B1BC6-41A9-4ED8-B27C-5AF4BA12BEF0}"/>
    <dgm:cxn modelId="{991FC92A-5DFB-4CD9-8D15-C173A707230A}" srcId="{26509D3D-2F17-41C6-B7E2-2792BF4D45F6}" destId="{F4E5BE86-9845-4D70-A8EC-A97505B07A20}" srcOrd="1" destOrd="0" parTransId="{B7FF947A-BBFE-422E-8206-F3C706310DFF}" sibTransId="{7DEF893F-76F7-4910-9544-AFAD9F5939C0}"/>
    <dgm:cxn modelId="{893AA0FE-19F4-4741-A8A1-D2DF9975E235}" type="presOf" srcId="{B66B7597-63C2-4ABD-AE1C-077D8FA23720}" destId="{E248FEC4-42C1-4710-975A-F56535FA48A6}" srcOrd="0" destOrd="0" presId="urn:microsoft.com/office/officeart/2005/8/layout/hierarchy2"/>
    <dgm:cxn modelId="{F1E0AFDA-EECA-4413-B579-AC330DBFF67C}" type="presOf" srcId="{0F3D0484-CCC2-4619-9656-04999F5E940C}" destId="{AC635C03-B921-41FB-B654-B4C6672A1EC9}" srcOrd="0" destOrd="0" presId="urn:microsoft.com/office/officeart/2005/8/layout/hierarchy2"/>
    <dgm:cxn modelId="{BEA6613A-4688-4E8C-9898-8A72B99C7B42}" type="presOf" srcId="{DAE1B90B-6AD4-4DB9-B78F-8FB1544FC695}" destId="{68583F6C-1274-4A0E-BC06-961F4A139D02}" srcOrd="1" destOrd="0" presId="urn:microsoft.com/office/officeart/2005/8/layout/hierarchy2"/>
    <dgm:cxn modelId="{D1BCE457-301E-472B-8B74-B73717258148}" type="presOf" srcId="{9D0DA611-2FF6-4435-89C1-CF9295451417}" destId="{4445BC15-5C91-4AF7-A94A-93D6FA8431BA}" srcOrd="0" destOrd="0" presId="urn:microsoft.com/office/officeart/2005/8/layout/hierarchy2"/>
    <dgm:cxn modelId="{E9571FF3-735D-4A9B-9AFF-C3EA0C9E4401}" srcId="{95C9A44C-E468-4155-A635-829A216A8F09}" destId="{215814EF-91B6-48B5-86FA-14182293A843}" srcOrd="2" destOrd="0" parTransId="{2E489EF5-637F-46A9-A778-21602A5F596B}" sibTransId="{B12260A4-16A4-46E7-AB4F-72CECC18CA33}"/>
    <dgm:cxn modelId="{C553440A-F898-4E87-8C0F-A4DBF76B87D0}" type="presOf" srcId="{BF68539A-9DB9-4252-94AC-69DD107DF576}" destId="{ADBDB211-3D00-4407-A028-18880B2DE9FE}" srcOrd="0" destOrd="0" presId="urn:microsoft.com/office/officeart/2005/8/layout/hierarchy2"/>
    <dgm:cxn modelId="{54C4ABBE-9917-4C98-A2D7-AB27C05B6E41}" type="presOf" srcId="{2E489EF5-637F-46A9-A778-21602A5F596B}" destId="{674831C1-BEC7-4D8A-AC7A-26EB83861AAF}" srcOrd="1" destOrd="0" presId="urn:microsoft.com/office/officeart/2005/8/layout/hierarchy2"/>
    <dgm:cxn modelId="{BA0FA20F-2CBD-4BD3-840F-74E5ED9D4A77}" srcId="{26509D3D-2F17-41C6-B7E2-2792BF4D45F6}" destId="{9D0DA611-2FF6-4435-89C1-CF9295451417}" srcOrd="0" destOrd="0" parTransId="{BF68539A-9DB9-4252-94AC-69DD107DF576}" sibTransId="{7579A8E0-DBAD-4E54-834B-966401A2E3A7}"/>
    <dgm:cxn modelId="{3DC0C235-69E3-4D7D-B003-FB777554B841}" srcId="{215814EF-91B6-48B5-86FA-14182293A843}" destId="{6AEDC1C3-9FF0-48B4-ADCE-AD135F39DF1B}" srcOrd="0" destOrd="0" parTransId="{DAE1B90B-6AD4-4DB9-B78F-8FB1544FC695}" sibTransId="{A09AF608-CA73-44FE-AD12-25002CB35F25}"/>
    <dgm:cxn modelId="{02684EBB-C119-4352-839A-80F7169EC76B}" type="presOf" srcId="{2BF96A6A-B071-408A-8D13-69318DF042FC}" destId="{D8AE2B42-FB23-43D9-A837-463DE671D554}" srcOrd="0" destOrd="0" presId="urn:microsoft.com/office/officeart/2005/8/layout/hierarchy2"/>
    <dgm:cxn modelId="{0054BF71-427D-4544-8534-6981425EE89D}" type="presOf" srcId="{2BF96A6A-B071-408A-8D13-69318DF042FC}" destId="{63C6DA3F-7C8E-4389-AFE9-5B90C0688CBC}" srcOrd="1" destOrd="0" presId="urn:microsoft.com/office/officeart/2005/8/layout/hierarchy2"/>
    <dgm:cxn modelId="{DAA20A3C-9F97-456C-AC57-9542AC58D417}" srcId="{95C9A44C-E468-4155-A635-829A216A8F09}" destId="{0F3D0484-CCC2-4619-9656-04999F5E940C}" srcOrd="0" destOrd="0" parTransId="{BC342509-0DF8-4FF7-8809-FF9C2108D899}" sibTransId="{EACC2323-4E3B-4374-BBF8-455F7F80AAB1}"/>
    <dgm:cxn modelId="{4E49580B-C1DB-4246-9311-5ADD3AA4C0E3}" srcId="{95C9A44C-E468-4155-A635-829A216A8F09}" destId="{26509D3D-2F17-41C6-B7E2-2792BF4D45F6}" srcOrd="1" destOrd="0" parTransId="{2BF96A6A-B071-408A-8D13-69318DF042FC}" sibTransId="{83495F29-74B0-4EA7-85E6-2E039A7901EE}"/>
    <dgm:cxn modelId="{94B7C8D7-FCAB-4011-A184-DA7310A3AAB9}" type="presOf" srcId="{B66B7597-63C2-4ABD-AE1C-077D8FA23720}" destId="{DC3EAECC-FA10-4948-9F0D-CB4C5CF78FFD}" srcOrd="1" destOrd="0" presId="urn:microsoft.com/office/officeart/2005/8/layout/hierarchy2"/>
    <dgm:cxn modelId="{5A2DC477-30DC-4031-8DFE-8E93CE55689F}" type="presOf" srcId="{0720A2A8-8034-4C80-8134-1BB57CEBF5DC}" destId="{83C1A71D-D840-4ACB-9EC7-C6ED72B68A74}" srcOrd="0" destOrd="0" presId="urn:microsoft.com/office/officeart/2005/8/layout/hierarchy2"/>
    <dgm:cxn modelId="{931C591A-DA1E-4A21-8E08-BF4256B96AF0}" type="presOf" srcId="{2E489EF5-637F-46A9-A778-21602A5F596B}" destId="{BB4286C5-4820-405D-80F2-2C35B7FBC503}" srcOrd="0" destOrd="0" presId="urn:microsoft.com/office/officeart/2005/8/layout/hierarchy2"/>
    <dgm:cxn modelId="{D6D9453F-A68C-4EB5-9FF1-40754EC94348}" srcId="{0F3D0484-CCC2-4619-9656-04999F5E940C}" destId="{0720A2A8-8034-4C80-8134-1BB57CEBF5DC}" srcOrd="2" destOrd="0" parTransId="{B66B7597-63C2-4ABD-AE1C-077D8FA23720}" sibTransId="{8D9B93A8-FFCD-453B-B8CE-BAE231667096}"/>
    <dgm:cxn modelId="{7FF4CCB4-882D-47EA-8D8B-F795FEB53548}" srcId="{0F3D0484-CCC2-4619-9656-04999F5E940C}" destId="{43255EDA-1D89-48A7-B70B-4E8F2ADC174F}" srcOrd="0" destOrd="0" parTransId="{16F4B7CF-D2E4-4F51-9420-782512CF9A5C}" sibTransId="{213E3268-44DD-4FB3-A7FB-CF884B05DF98}"/>
    <dgm:cxn modelId="{3020E25F-29EF-47D9-A143-D0A5FC13C642}" type="presOf" srcId="{AEEEE2D4-EC22-4D1B-AEAA-EAD222D9AA3C}" destId="{70A2ED23-02A5-4B48-B2EE-1520BA65CAC5}" srcOrd="0" destOrd="0" presId="urn:microsoft.com/office/officeart/2005/8/layout/hierarchy2"/>
    <dgm:cxn modelId="{783E01F0-B53A-4276-BE01-70F10025ECEE}" type="presOf" srcId="{B7FF947A-BBFE-422E-8206-F3C706310DFF}" destId="{80B30BDB-CF3F-4B3A-898C-D29164731B66}" srcOrd="0" destOrd="0" presId="urn:microsoft.com/office/officeart/2005/8/layout/hierarchy2"/>
    <dgm:cxn modelId="{158D586E-AD2C-441C-BFF3-50FBEE941458}" type="presOf" srcId="{AEEEE2D4-EC22-4D1B-AEAA-EAD222D9AA3C}" destId="{B0CC86BF-B3A9-4D2E-9AE3-399DEA67066D}" srcOrd="1" destOrd="0" presId="urn:microsoft.com/office/officeart/2005/8/layout/hierarchy2"/>
    <dgm:cxn modelId="{5DB87D2D-2AD8-4C27-A580-13854FA36877}" type="presOf" srcId="{BC342509-0DF8-4FF7-8809-FF9C2108D899}" destId="{A786E517-D068-4935-8113-E74CCC7A0134}" srcOrd="0" destOrd="0" presId="urn:microsoft.com/office/officeart/2005/8/layout/hierarchy2"/>
    <dgm:cxn modelId="{66B29E6F-5E9C-42A2-9CCD-D8B7E0D2B51A}" type="presParOf" srcId="{3DBF161F-F50F-44A1-A223-97FAC400BFBE}" destId="{A901D648-BE6D-4925-9629-EE5DB8D11488}" srcOrd="0" destOrd="0" presId="urn:microsoft.com/office/officeart/2005/8/layout/hierarchy2"/>
    <dgm:cxn modelId="{AF7374B5-5F90-490D-AC85-685B8A389CC9}" type="presParOf" srcId="{A901D648-BE6D-4925-9629-EE5DB8D11488}" destId="{18BE5E78-2149-43EE-B49E-0282ED3CA23F}" srcOrd="0" destOrd="0" presId="urn:microsoft.com/office/officeart/2005/8/layout/hierarchy2"/>
    <dgm:cxn modelId="{B382821A-EE45-4B5A-A930-4604498BC0AD}" type="presParOf" srcId="{A901D648-BE6D-4925-9629-EE5DB8D11488}" destId="{B0D04382-C91A-4584-9AC1-E921AB4E7DEB}" srcOrd="1" destOrd="0" presId="urn:microsoft.com/office/officeart/2005/8/layout/hierarchy2"/>
    <dgm:cxn modelId="{1C69EFFD-37A0-4D16-88D7-3DCEDD47C79D}" type="presParOf" srcId="{B0D04382-C91A-4584-9AC1-E921AB4E7DEB}" destId="{A786E517-D068-4935-8113-E74CCC7A0134}" srcOrd="0" destOrd="0" presId="urn:microsoft.com/office/officeart/2005/8/layout/hierarchy2"/>
    <dgm:cxn modelId="{5DDF37C9-E91B-41A7-84FF-7089F4D004E9}" type="presParOf" srcId="{A786E517-D068-4935-8113-E74CCC7A0134}" destId="{7153D3A3-4687-4C3E-ADEC-41F6B0C6E79F}" srcOrd="0" destOrd="0" presId="urn:microsoft.com/office/officeart/2005/8/layout/hierarchy2"/>
    <dgm:cxn modelId="{FB4CA450-88EB-4F3A-B5AC-FBFA54A9A213}" type="presParOf" srcId="{B0D04382-C91A-4584-9AC1-E921AB4E7DEB}" destId="{C999417E-95EE-47A1-8F37-3D2ACE2102D0}" srcOrd="1" destOrd="0" presId="urn:microsoft.com/office/officeart/2005/8/layout/hierarchy2"/>
    <dgm:cxn modelId="{28BB7EAF-7287-44AA-A377-144DB580A7E3}" type="presParOf" srcId="{C999417E-95EE-47A1-8F37-3D2ACE2102D0}" destId="{AC635C03-B921-41FB-B654-B4C6672A1EC9}" srcOrd="0" destOrd="0" presId="urn:microsoft.com/office/officeart/2005/8/layout/hierarchy2"/>
    <dgm:cxn modelId="{C874A703-28B5-4644-B515-B403B3C0394A}" type="presParOf" srcId="{C999417E-95EE-47A1-8F37-3D2ACE2102D0}" destId="{A4C89988-C7AF-4D3C-8F9A-0542C7A9F7DA}" srcOrd="1" destOrd="0" presId="urn:microsoft.com/office/officeart/2005/8/layout/hierarchy2"/>
    <dgm:cxn modelId="{7814D318-A68F-4E2F-B2A1-F2E080EEEBE8}" type="presParOf" srcId="{A4C89988-C7AF-4D3C-8F9A-0542C7A9F7DA}" destId="{21B40907-CDB8-452D-BDF3-CAF9A0ED59A9}" srcOrd="0" destOrd="0" presId="urn:microsoft.com/office/officeart/2005/8/layout/hierarchy2"/>
    <dgm:cxn modelId="{3CA30098-75A2-48D7-9423-AA236081E9D2}" type="presParOf" srcId="{21B40907-CDB8-452D-BDF3-CAF9A0ED59A9}" destId="{8D1C3FC1-4850-4AD8-9950-75A839059F8F}" srcOrd="0" destOrd="0" presId="urn:microsoft.com/office/officeart/2005/8/layout/hierarchy2"/>
    <dgm:cxn modelId="{6CDFC5E5-6421-4AF9-93CB-3508C5DF2385}" type="presParOf" srcId="{A4C89988-C7AF-4D3C-8F9A-0542C7A9F7DA}" destId="{92CF42AF-76FB-4AE6-8CB5-1632BF39E88F}" srcOrd="1" destOrd="0" presId="urn:microsoft.com/office/officeart/2005/8/layout/hierarchy2"/>
    <dgm:cxn modelId="{C34CFF07-E690-45D3-9C36-B4A490F6A606}" type="presParOf" srcId="{92CF42AF-76FB-4AE6-8CB5-1632BF39E88F}" destId="{0E1C40D4-7F39-4074-AD34-D25129B3162E}" srcOrd="0" destOrd="0" presId="urn:microsoft.com/office/officeart/2005/8/layout/hierarchy2"/>
    <dgm:cxn modelId="{7C472B71-572E-4552-A2D7-E4AA487A4AF1}" type="presParOf" srcId="{92CF42AF-76FB-4AE6-8CB5-1632BF39E88F}" destId="{F143AF18-9081-489C-A7DF-37694563DF02}" srcOrd="1" destOrd="0" presId="urn:microsoft.com/office/officeart/2005/8/layout/hierarchy2"/>
    <dgm:cxn modelId="{CA87AE97-516E-4C60-9F12-31B54EB780BD}" type="presParOf" srcId="{A4C89988-C7AF-4D3C-8F9A-0542C7A9F7DA}" destId="{70A2ED23-02A5-4B48-B2EE-1520BA65CAC5}" srcOrd="2" destOrd="0" presId="urn:microsoft.com/office/officeart/2005/8/layout/hierarchy2"/>
    <dgm:cxn modelId="{88EEB2FC-79DB-4389-AF11-14DE58F24D3B}" type="presParOf" srcId="{70A2ED23-02A5-4B48-B2EE-1520BA65CAC5}" destId="{B0CC86BF-B3A9-4D2E-9AE3-399DEA67066D}" srcOrd="0" destOrd="0" presId="urn:microsoft.com/office/officeart/2005/8/layout/hierarchy2"/>
    <dgm:cxn modelId="{7855CAFE-EB9C-415C-8DAF-D31769039853}" type="presParOf" srcId="{A4C89988-C7AF-4D3C-8F9A-0542C7A9F7DA}" destId="{8AD4E0DF-D98A-4B03-A4D2-F2294B0D7ED1}" srcOrd="3" destOrd="0" presId="urn:microsoft.com/office/officeart/2005/8/layout/hierarchy2"/>
    <dgm:cxn modelId="{CE79535D-1F31-4CB3-9E1C-4602E0E24B2D}" type="presParOf" srcId="{8AD4E0DF-D98A-4B03-A4D2-F2294B0D7ED1}" destId="{9C955079-CC3C-46C1-B7FC-556146F175A0}" srcOrd="0" destOrd="0" presId="urn:microsoft.com/office/officeart/2005/8/layout/hierarchy2"/>
    <dgm:cxn modelId="{87CBA265-D46F-4626-93A3-2BF513C35996}" type="presParOf" srcId="{8AD4E0DF-D98A-4B03-A4D2-F2294B0D7ED1}" destId="{1A1CC2A0-5DE8-400D-97B6-E9439DBBC0EC}" srcOrd="1" destOrd="0" presId="urn:microsoft.com/office/officeart/2005/8/layout/hierarchy2"/>
    <dgm:cxn modelId="{47F4C747-A2D3-465B-905D-834F6975AACE}" type="presParOf" srcId="{A4C89988-C7AF-4D3C-8F9A-0542C7A9F7DA}" destId="{E248FEC4-42C1-4710-975A-F56535FA48A6}" srcOrd="4" destOrd="0" presId="urn:microsoft.com/office/officeart/2005/8/layout/hierarchy2"/>
    <dgm:cxn modelId="{4337B74C-51E1-4A5B-B648-8A199AACCA8B}" type="presParOf" srcId="{E248FEC4-42C1-4710-975A-F56535FA48A6}" destId="{DC3EAECC-FA10-4948-9F0D-CB4C5CF78FFD}" srcOrd="0" destOrd="0" presId="urn:microsoft.com/office/officeart/2005/8/layout/hierarchy2"/>
    <dgm:cxn modelId="{BC5CB0C3-4B08-43F4-8D4C-0A655C959D6C}" type="presParOf" srcId="{A4C89988-C7AF-4D3C-8F9A-0542C7A9F7DA}" destId="{25D6F73C-8128-4453-B76F-B71BFD86B5F1}" srcOrd="5" destOrd="0" presId="urn:microsoft.com/office/officeart/2005/8/layout/hierarchy2"/>
    <dgm:cxn modelId="{62978194-D658-46EB-8D5F-2CBB2F109041}" type="presParOf" srcId="{25D6F73C-8128-4453-B76F-B71BFD86B5F1}" destId="{83C1A71D-D840-4ACB-9EC7-C6ED72B68A74}" srcOrd="0" destOrd="0" presId="urn:microsoft.com/office/officeart/2005/8/layout/hierarchy2"/>
    <dgm:cxn modelId="{D4424443-E299-4C79-902B-870CC5E1D363}" type="presParOf" srcId="{25D6F73C-8128-4453-B76F-B71BFD86B5F1}" destId="{F2A8D7D2-1E88-4CD0-BEAC-511CD5429277}" srcOrd="1" destOrd="0" presId="urn:microsoft.com/office/officeart/2005/8/layout/hierarchy2"/>
    <dgm:cxn modelId="{7B3EB211-1EBD-4E11-9B9D-6BF4B9050C1B}" type="presParOf" srcId="{B0D04382-C91A-4584-9AC1-E921AB4E7DEB}" destId="{D8AE2B42-FB23-43D9-A837-463DE671D554}" srcOrd="2" destOrd="0" presId="urn:microsoft.com/office/officeart/2005/8/layout/hierarchy2"/>
    <dgm:cxn modelId="{9C7BC1C5-9C34-4122-9B71-1746F46192FF}" type="presParOf" srcId="{D8AE2B42-FB23-43D9-A837-463DE671D554}" destId="{63C6DA3F-7C8E-4389-AFE9-5B90C0688CBC}" srcOrd="0" destOrd="0" presId="urn:microsoft.com/office/officeart/2005/8/layout/hierarchy2"/>
    <dgm:cxn modelId="{E87FEFA0-BA2C-4898-B973-C72B9E52C1D1}" type="presParOf" srcId="{B0D04382-C91A-4584-9AC1-E921AB4E7DEB}" destId="{2874B41D-69BE-4705-97E1-0864B3FE3977}" srcOrd="3" destOrd="0" presId="urn:microsoft.com/office/officeart/2005/8/layout/hierarchy2"/>
    <dgm:cxn modelId="{8BF10BBD-CC1D-42A2-B477-9595B16CC6EA}" type="presParOf" srcId="{2874B41D-69BE-4705-97E1-0864B3FE3977}" destId="{573C9275-390F-467A-BF22-DACA5CCA2003}" srcOrd="0" destOrd="0" presId="urn:microsoft.com/office/officeart/2005/8/layout/hierarchy2"/>
    <dgm:cxn modelId="{C7659189-BCAA-4D43-95CE-F950CD39825D}" type="presParOf" srcId="{2874B41D-69BE-4705-97E1-0864B3FE3977}" destId="{589E72C0-A95C-4A95-9E4A-8F2991ACCD3B}" srcOrd="1" destOrd="0" presId="urn:microsoft.com/office/officeart/2005/8/layout/hierarchy2"/>
    <dgm:cxn modelId="{56B53EAE-160C-487B-8C79-EA093E69B510}" type="presParOf" srcId="{589E72C0-A95C-4A95-9E4A-8F2991ACCD3B}" destId="{ADBDB211-3D00-4407-A028-18880B2DE9FE}" srcOrd="0" destOrd="0" presId="urn:microsoft.com/office/officeart/2005/8/layout/hierarchy2"/>
    <dgm:cxn modelId="{7898436B-E939-470A-903A-BE00B0588F82}" type="presParOf" srcId="{ADBDB211-3D00-4407-A028-18880B2DE9FE}" destId="{6F771946-D780-4C78-9C34-A6F4FD716056}" srcOrd="0" destOrd="0" presId="urn:microsoft.com/office/officeart/2005/8/layout/hierarchy2"/>
    <dgm:cxn modelId="{E9A2E4FB-CA80-4513-BBBF-1B4CBDB45ACD}" type="presParOf" srcId="{589E72C0-A95C-4A95-9E4A-8F2991ACCD3B}" destId="{765DDCFC-3514-43EF-B179-4634EFB24FFD}" srcOrd="1" destOrd="0" presId="urn:microsoft.com/office/officeart/2005/8/layout/hierarchy2"/>
    <dgm:cxn modelId="{A549F7FF-7117-4463-A711-3CA06FF8E5CC}" type="presParOf" srcId="{765DDCFC-3514-43EF-B179-4634EFB24FFD}" destId="{4445BC15-5C91-4AF7-A94A-93D6FA8431BA}" srcOrd="0" destOrd="0" presId="urn:microsoft.com/office/officeart/2005/8/layout/hierarchy2"/>
    <dgm:cxn modelId="{C656F662-171F-46CF-9DE1-F6F42662B745}" type="presParOf" srcId="{765DDCFC-3514-43EF-B179-4634EFB24FFD}" destId="{8788640A-0754-4D01-BC86-676678C76576}" srcOrd="1" destOrd="0" presId="urn:microsoft.com/office/officeart/2005/8/layout/hierarchy2"/>
    <dgm:cxn modelId="{53FF7724-5B97-4125-B768-78845AFD8A36}" type="presParOf" srcId="{589E72C0-A95C-4A95-9E4A-8F2991ACCD3B}" destId="{80B30BDB-CF3F-4B3A-898C-D29164731B66}" srcOrd="2" destOrd="0" presId="urn:microsoft.com/office/officeart/2005/8/layout/hierarchy2"/>
    <dgm:cxn modelId="{8E3BEEBF-D381-4AC7-8ECF-033D9615D46B}" type="presParOf" srcId="{80B30BDB-CF3F-4B3A-898C-D29164731B66}" destId="{7A680669-7D02-4C9C-835D-C6E251D31A1C}" srcOrd="0" destOrd="0" presId="urn:microsoft.com/office/officeart/2005/8/layout/hierarchy2"/>
    <dgm:cxn modelId="{91D7A1D6-8778-49F5-A0FE-BE0E51A93B08}" type="presParOf" srcId="{589E72C0-A95C-4A95-9E4A-8F2991ACCD3B}" destId="{308C8182-3264-47A6-AFE9-5E213E5B51E9}" srcOrd="3" destOrd="0" presId="urn:microsoft.com/office/officeart/2005/8/layout/hierarchy2"/>
    <dgm:cxn modelId="{4DAF5238-1AAF-4C12-839E-8C8A5B94EC16}" type="presParOf" srcId="{308C8182-3264-47A6-AFE9-5E213E5B51E9}" destId="{D181A8D7-CAAA-4850-AB48-A7FBA966F3C5}" srcOrd="0" destOrd="0" presId="urn:microsoft.com/office/officeart/2005/8/layout/hierarchy2"/>
    <dgm:cxn modelId="{AE5E3033-E4AD-4F72-8ABE-37DB5AF8EA65}" type="presParOf" srcId="{308C8182-3264-47A6-AFE9-5E213E5B51E9}" destId="{8C814099-5998-4241-9FD3-8D3BDD1D4822}" srcOrd="1" destOrd="0" presId="urn:microsoft.com/office/officeart/2005/8/layout/hierarchy2"/>
    <dgm:cxn modelId="{45D20FDC-B0D3-42E2-BBFC-67947D7FDEA0}" type="presParOf" srcId="{B0D04382-C91A-4584-9AC1-E921AB4E7DEB}" destId="{BB4286C5-4820-405D-80F2-2C35B7FBC503}" srcOrd="4" destOrd="0" presId="urn:microsoft.com/office/officeart/2005/8/layout/hierarchy2"/>
    <dgm:cxn modelId="{F2241113-4204-47DD-A392-F0BEA46F10D0}" type="presParOf" srcId="{BB4286C5-4820-405D-80F2-2C35B7FBC503}" destId="{674831C1-BEC7-4D8A-AC7A-26EB83861AAF}" srcOrd="0" destOrd="0" presId="urn:microsoft.com/office/officeart/2005/8/layout/hierarchy2"/>
    <dgm:cxn modelId="{BACC9936-749D-4F5D-B7B1-8FE643A03A55}" type="presParOf" srcId="{B0D04382-C91A-4584-9AC1-E921AB4E7DEB}" destId="{E53D4BA7-CFB7-4473-A43D-35807F488BE1}" srcOrd="5" destOrd="0" presId="urn:microsoft.com/office/officeart/2005/8/layout/hierarchy2"/>
    <dgm:cxn modelId="{8E842744-A1CE-4FA1-8A81-D87509222483}" type="presParOf" srcId="{E53D4BA7-CFB7-4473-A43D-35807F488BE1}" destId="{B0C598AA-573C-4122-A0F2-A28D224AAA62}" srcOrd="0" destOrd="0" presId="urn:microsoft.com/office/officeart/2005/8/layout/hierarchy2"/>
    <dgm:cxn modelId="{ADC92F31-BDE2-4BC0-82BF-95E6F66E6FF8}" type="presParOf" srcId="{E53D4BA7-CFB7-4473-A43D-35807F488BE1}" destId="{683B7BFC-B22E-40C8-8A5D-286080A366A6}" srcOrd="1" destOrd="0" presId="urn:microsoft.com/office/officeart/2005/8/layout/hierarchy2"/>
    <dgm:cxn modelId="{57DB7B07-C998-4DDF-A8F4-FE0C61DA3CD1}" type="presParOf" srcId="{683B7BFC-B22E-40C8-8A5D-286080A366A6}" destId="{D0687BEF-48E6-4B0B-844B-958F0F3FD78F}" srcOrd="0" destOrd="0" presId="urn:microsoft.com/office/officeart/2005/8/layout/hierarchy2"/>
    <dgm:cxn modelId="{8FD16329-DCEC-4F84-884A-E118F5076A90}" type="presParOf" srcId="{D0687BEF-48E6-4B0B-844B-958F0F3FD78F}" destId="{68583F6C-1274-4A0E-BC06-961F4A139D02}" srcOrd="0" destOrd="0" presId="urn:microsoft.com/office/officeart/2005/8/layout/hierarchy2"/>
    <dgm:cxn modelId="{40E5C893-EC6D-4113-8A76-5B7EDFF11786}" type="presParOf" srcId="{683B7BFC-B22E-40C8-8A5D-286080A366A6}" destId="{5775DA85-FDBD-4000-B4DC-D1D207D664BB}" srcOrd="1" destOrd="0" presId="urn:microsoft.com/office/officeart/2005/8/layout/hierarchy2"/>
    <dgm:cxn modelId="{1C81AB8A-15FA-4FB8-A53D-BC57258187E6}" type="presParOf" srcId="{5775DA85-FDBD-4000-B4DC-D1D207D664BB}" destId="{5F14BF60-53EF-4CA2-B234-360FE793FA70}" srcOrd="0" destOrd="0" presId="urn:microsoft.com/office/officeart/2005/8/layout/hierarchy2"/>
    <dgm:cxn modelId="{C5EE6B50-C5ED-4F36-869E-1710A070A3F4}" type="presParOf" srcId="{5775DA85-FDBD-4000-B4DC-D1D207D664BB}" destId="{95B1C222-7BFF-4FD5-81A8-8540E60F3031}"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BE5E78-2149-43EE-B49E-0282ED3CA23F}">
      <dsp:nvSpPr>
        <dsp:cNvPr id="0" name=""/>
        <dsp:cNvSpPr/>
      </dsp:nvSpPr>
      <dsp:spPr>
        <a:xfrm>
          <a:off x="0" y="2316640"/>
          <a:ext cx="2287017" cy="1188827"/>
        </a:xfrm>
        <a:prstGeom prst="roundRect">
          <a:avLst>
            <a:gd name="adj" fmla="val 1000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r-BE" sz="1800" kern="1200" dirty="0" smtClean="0"/>
            <a:t>Evaluations</a:t>
          </a:r>
          <a:endParaRPr lang="fr-BE" sz="1800" kern="1200" dirty="0"/>
        </a:p>
      </dsp:txBody>
      <dsp:txXfrm>
        <a:off x="34820" y="2351460"/>
        <a:ext cx="2217377" cy="1119187"/>
      </dsp:txXfrm>
    </dsp:sp>
    <dsp:sp modelId="{A786E517-D068-4935-8113-E74CCC7A0134}">
      <dsp:nvSpPr>
        <dsp:cNvPr id="0" name=""/>
        <dsp:cNvSpPr/>
      </dsp:nvSpPr>
      <dsp:spPr>
        <a:xfrm rot="17251675">
          <a:off x="1431783" y="1730838"/>
          <a:ext cx="2447617" cy="26455"/>
        </a:xfrm>
        <a:custGeom>
          <a:avLst/>
          <a:gdLst/>
          <a:ahLst/>
          <a:cxnLst/>
          <a:rect l="0" t="0" r="0" b="0"/>
          <a:pathLst>
            <a:path>
              <a:moveTo>
                <a:pt x="0" y="13227"/>
              </a:moveTo>
              <a:lnTo>
                <a:pt x="2447617" y="13227"/>
              </a:lnTo>
            </a:path>
          </a:pathLst>
        </a:custGeom>
        <a:noFill/>
        <a:ln w="25400" cap="flat" cmpd="sng" algn="ctr">
          <a:solidFill>
            <a:srgbClr val="92D05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fr-BE" sz="800" kern="1200"/>
        </a:p>
      </dsp:txBody>
      <dsp:txXfrm>
        <a:off x="2594401" y="1682875"/>
        <a:ext cx="122380" cy="122380"/>
      </dsp:txXfrm>
    </dsp:sp>
    <dsp:sp modelId="{AC635C03-B921-41FB-B654-B4C6672A1EC9}">
      <dsp:nvSpPr>
        <dsp:cNvPr id="0" name=""/>
        <dsp:cNvSpPr/>
      </dsp:nvSpPr>
      <dsp:spPr>
        <a:xfrm>
          <a:off x="3024167" y="133992"/>
          <a:ext cx="2184522" cy="886172"/>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r-BE" sz="1800" kern="1200" dirty="0" smtClean="0"/>
            <a:t>Evaluations certificatives</a:t>
          </a:r>
          <a:endParaRPr lang="fr-BE" sz="1800" kern="1200" dirty="0"/>
        </a:p>
      </dsp:txBody>
      <dsp:txXfrm>
        <a:off x="3050122" y="159947"/>
        <a:ext cx="2132612" cy="834262"/>
      </dsp:txXfrm>
    </dsp:sp>
    <dsp:sp modelId="{21B40907-CDB8-452D-BDF3-CAF9A0ED59A9}">
      <dsp:nvSpPr>
        <dsp:cNvPr id="0" name=""/>
        <dsp:cNvSpPr/>
      </dsp:nvSpPr>
      <dsp:spPr>
        <a:xfrm rot="20946481">
          <a:off x="5202302" y="496855"/>
          <a:ext cx="709111" cy="26455"/>
        </a:xfrm>
        <a:custGeom>
          <a:avLst/>
          <a:gdLst/>
          <a:ahLst/>
          <a:cxnLst/>
          <a:rect l="0" t="0" r="0" b="0"/>
          <a:pathLst>
            <a:path>
              <a:moveTo>
                <a:pt x="0" y="13227"/>
              </a:moveTo>
              <a:lnTo>
                <a:pt x="709111" y="13227"/>
              </a:lnTo>
            </a:path>
          </a:pathLst>
        </a:custGeom>
        <a:noFill/>
        <a:ln w="25400" cap="flat" cmpd="sng" algn="ctr">
          <a:solidFill>
            <a:srgbClr val="92D05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BE" sz="500" kern="1200"/>
        </a:p>
      </dsp:txBody>
      <dsp:txXfrm>
        <a:off x="5539129" y="492354"/>
        <a:ext cx="35455" cy="35455"/>
      </dsp:txXfrm>
    </dsp:sp>
    <dsp:sp modelId="{0E1C40D4-7F39-4074-AD34-D25129B3162E}">
      <dsp:nvSpPr>
        <dsp:cNvPr id="0" name=""/>
        <dsp:cNvSpPr/>
      </dsp:nvSpPr>
      <dsp:spPr>
        <a:xfrm>
          <a:off x="5905026" y="0"/>
          <a:ext cx="1772345" cy="886172"/>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fr-BE" sz="1900" kern="1200" dirty="0" smtClean="0">
              <a:solidFill>
                <a:schemeClr val="tx1">
                  <a:lumMod val="50000"/>
                  <a:lumOff val="50000"/>
                </a:schemeClr>
              </a:solidFill>
            </a:rPr>
            <a:t>CEB</a:t>
          </a:r>
          <a:endParaRPr lang="fr-BE" sz="1900" kern="1200" dirty="0">
            <a:solidFill>
              <a:schemeClr val="tx1">
                <a:lumMod val="50000"/>
                <a:lumOff val="50000"/>
              </a:schemeClr>
            </a:solidFill>
          </a:endParaRPr>
        </a:p>
      </dsp:txBody>
      <dsp:txXfrm>
        <a:off x="5930981" y="25955"/>
        <a:ext cx="1720435" cy="834262"/>
      </dsp:txXfrm>
    </dsp:sp>
    <dsp:sp modelId="{70A2ED23-02A5-4B48-B2EE-1520BA65CAC5}">
      <dsp:nvSpPr>
        <dsp:cNvPr id="0" name=""/>
        <dsp:cNvSpPr/>
      </dsp:nvSpPr>
      <dsp:spPr>
        <a:xfrm rot="2694052">
          <a:off x="5066074" y="908997"/>
          <a:ext cx="977915" cy="26455"/>
        </a:xfrm>
        <a:custGeom>
          <a:avLst/>
          <a:gdLst/>
          <a:ahLst/>
          <a:cxnLst/>
          <a:rect l="0" t="0" r="0" b="0"/>
          <a:pathLst>
            <a:path>
              <a:moveTo>
                <a:pt x="0" y="13227"/>
              </a:moveTo>
              <a:lnTo>
                <a:pt x="977915" y="13227"/>
              </a:lnTo>
            </a:path>
          </a:pathLst>
        </a:custGeom>
        <a:noFill/>
        <a:ln w="25400" cap="flat" cmpd="sng" algn="ctr">
          <a:solidFill>
            <a:srgbClr val="92D05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BE" sz="500" kern="1200"/>
        </a:p>
      </dsp:txBody>
      <dsp:txXfrm>
        <a:off x="5530584" y="897777"/>
        <a:ext cx="48895" cy="48895"/>
      </dsp:txXfrm>
    </dsp:sp>
    <dsp:sp modelId="{9C955079-CC3C-46C1-B7FC-556146F175A0}">
      <dsp:nvSpPr>
        <dsp:cNvPr id="0" name=""/>
        <dsp:cNvSpPr/>
      </dsp:nvSpPr>
      <dsp:spPr>
        <a:xfrm>
          <a:off x="5901375" y="824285"/>
          <a:ext cx="1772345" cy="886172"/>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fr-BE" sz="1900" kern="1200" dirty="0" smtClean="0">
              <a:solidFill>
                <a:schemeClr val="tx1">
                  <a:lumMod val="50000"/>
                  <a:lumOff val="50000"/>
                </a:schemeClr>
              </a:solidFill>
            </a:rPr>
            <a:t>CE1D</a:t>
          </a:r>
          <a:endParaRPr lang="fr-BE" sz="1900" kern="1200" dirty="0">
            <a:solidFill>
              <a:schemeClr val="tx1">
                <a:lumMod val="50000"/>
                <a:lumOff val="50000"/>
              </a:schemeClr>
            </a:solidFill>
          </a:endParaRPr>
        </a:p>
      </dsp:txBody>
      <dsp:txXfrm>
        <a:off x="5927330" y="850240"/>
        <a:ext cx="1720435" cy="834262"/>
      </dsp:txXfrm>
    </dsp:sp>
    <dsp:sp modelId="{E248FEC4-42C1-4710-975A-F56535FA48A6}">
      <dsp:nvSpPr>
        <dsp:cNvPr id="0" name=""/>
        <dsp:cNvSpPr/>
      </dsp:nvSpPr>
      <dsp:spPr>
        <a:xfrm rot="3972952">
          <a:off x="4696242" y="1349704"/>
          <a:ext cx="1717578" cy="26455"/>
        </a:xfrm>
        <a:custGeom>
          <a:avLst/>
          <a:gdLst/>
          <a:ahLst/>
          <a:cxnLst/>
          <a:rect l="0" t="0" r="0" b="0"/>
          <a:pathLst>
            <a:path>
              <a:moveTo>
                <a:pt x="0" y="13227"/>
              </a:moveTo>
              <a:lnTo>
                <a:pt x="1717578" y="13227"/>
              </a:lnTo>
            </a:path>
          </a:pathLst>
        </a:custGeom>
        <a:noFill/>
        <a:ln w="25400" cap="flat" cmpd="sng" algn="ctr">
          <a:solidFill>
            <a:srgbClr val="92D05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fr-BE" sz="600" kern="1200"/>
        </a:p>
      </dsp:txBody>
      <dsp:txXfrm>
        <a:off x="5512092" y="1319992"/>
        <a:ext cx="85878" cy="85878"/>
      </dsp:txXfrm>
    </dsp:sp>
    <dsp:sp modelId="{83C1A71D-D840-4ACB-9EC7-C6ED72B68A74}">
      <dsp:nvSpPr>
        <dsp:cNvPr id="0" name=""/>
        <dsp:cNvSpPr/>
      </dsp:nvSpPr>
      <dsp:spPr>
        <a:xfrm>
          <a:off x="5901375" y="1705699"/>
          <a:ext cx="1772345" cy="886172"/>
        </a:xfrm>
        <a:prstGeom prst="roundRect">
          <a:avLst>
            <a:gd name="adj" fmla="val 10000"/>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135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fr-BE" sz="1900" kern="1200" dirty="0" smtClean="0">
              <a:solidFill>
                <a:schemeClr val="tx1">
                  <a:lumMod val="50000"/>
                  <a:lumOff val="50000"/>
                </a:schemeClr>
              </a:solidFill>
            </a:rPr>
            <a:t>CESS</a:t>
          </a:r>
          <a:endParaRPr lang="fr-BE" sz="1900" kern="1200" dirty="0">
            <a:solidFill>
              <a:schemeClr val="tx1">
                <a:lumMod val="50000"/>
                <a:lumOff val="50000"/>
              </a:schemeClr>
            </a:solidFill>
          </a:endParaRPr>
        </a:p>
      </dsp:txBody>
      <dsp:txXfrm>
        <a:off x="5927330" y="1731654"/>
        <a:ext cx="1720435" cy="834262"/>
      </dsp:txXfrm>
    </dsp:sp>
    <dsp:sp modelId="{D8AE2B42-FB23-43D9-A837-463DE671D554}">
      <dsp:nvSpPr>
        <dsp:cNvPr id="0" name=""/>
        <dsp:cNvSpPr/>
      </dsp:nvSpPr>
      <dsp:spPr>
        <a:xfrm rot="2861184">
          <a:off x="2102819" y="3314606"/>
          <a:ext cx="1127238" cy="26455"/>
        </a:xfrm>
        <a:custGeom>
          <a:avLst/>
          <a:gdLst/>
          <a:ahLst/>
          <a:cxnLst/>
          <a:rect l="0" t="0" r="0" b="0"/>
          <a:pathLst>
            <a:path>
              <a:moveTo>
                <a:pt x="0" y="13227"/>
              </a:moveTo>
              <a:lnTo>
                <a:pt x="1127238" y="1322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BE" sz="500" kern="1200"/>
        </a:p>
      </dsp:txBody>
      <dsp:txXfrm>
        <a:off x="2638257" y="3299653"/>
        <a:ext cx="56361" cy="56361"/>
      </dsp:txXfrm>
    </dsp:sp>
    <dsp:sp modelId="{573C9275-390F-467A-BF22-DACA5CCA2003}">
      <dsp:nvSpPr>
        <dsp:cNvPr id="0" name=""/>
        <dsp:cNvSpPr/>
      </dsp:nvSpPr>
      <dsp:spPr>
        <a:xfrm>
          <a:off x="3045860" y="3301528"/>
          <a:ext cx="2153896" cy="8861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r-BE" sz="1800" kern="1200" dirty="0" smtClean="0"/>
            <a:t>Evaluations diagnostiques</a:t>
          </a:r>
          <a:endParaRPr lang="fr-BE" sz="1800" kern="1200" dirty="0"/>
        </a:p>
      </dsp:txBody>
      <dsp:txXfrm>
        <a:off x="3071815" y="3327483"/>
        <a:ext cx="2101986" cy="834262"/>
      </dsp:txXfrm>
    </dsp:sp>
    <dsp:sp modelId="{ADBDB211-3D00-4407-A028-18880B2DE9FE}">
      <dsp:nvSpPr>
        <dsp:cNvPr id="0" name=""/>
        <dsp:cNvSpPr/>
      </dsp:nvSpPr>
      <dsp:spPr>
        <a:xfrm rot="20495160">
          <a:off x="5181901" y="3621231"/>
          <a:ext cx="697450" cy="26455"/>
        </a:xfrm>
        <a:custGeom>
          <a:avLst/>
          <a:gdLst/>
          <a:ahLst/>
          <a:cxnLst/>
          <a:rect l="0" t="0" r="0" b="0"/>
          <a:pathLst>
            <a:path>
              <a:moveTo>
                <a:pt x="0" y="13227"/>
              </a:moveTo>
              <a:lnTo>
                <a:pt x="697450" y="1322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BE" sz="500" kern="1200"/>
        </a:p>
      </dsp:txBody>
      <dsp:txXfrm>
        <a:off x="5513190" y="3617022"/>
        <a:ext cx="34872" cy="34872"/>
      </dsp:txXfrm>
    </dsp:sp>
    <dsp:sp modelId="{4445BC15-5C91-4AF7-A94A-93D6FA8431BA}">
      <dsp:nvSpPr>
        <dsp:cNvPr id="0" name=""/>
        <dsp:cNvSpPr/>
      </dsp:nvSpPr>
      <dsp:spPr>
        <a:xfrm>
          <a:off x="5861497" y="3081216"/>
          <a:ext cx="1772345" cy="8861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fr-BE" sz="1900" kern="1200" dirty="0" smtClean="0"/>
            <a:t>Evaluations non certificatives</a:t>
          </a:r>
          <a:endParaRPr lang="fr-BE" sz="1900" kern="1200" dirty="0"/>
        </a:p>
      </dsp:txBody>
      <dsp:txXfrm>
        <a:off x="5887452" y="3107171"/>
        <a:ext cx="1720435" cy="834262"/>
      </dsp:txXfrm>
    </dsp:sp>
    <dsp:sp modelId="{80B30BDB-CF3F-4B3A-898C-D29164731B66}">
      <dsp:nvSpPr>
        <dsp:cNvPr id="0" name=""/>
        <dsp:cNvSpPr/>
      </dsp:nvSpPr>
      <dsp:spPr>
        <a:xfrm rot="3021634">
          <a:off x="5011984" y="4130780"/>
          <a:ext cx="1037285" cy="26455"/>
        </a:xfrm>
        <a:custGeom>
          <a:avLst/>
          <a:gdLst/>
          <a:ahLst/>
          <a:cxnLst/>
          <a:rect l="0" t="0" r="0" b="0"/>
          <a:pathLst>
            <a:path>
              <a:moveTo>
                <a:pt x="0" y="13227"/>
              </a:moveTo>
              <a:lnTo>
                <a:pt x="1037285" y="1322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BE" sz="500" kern="1200"/>
        </a:p>
      </dsp:txBody>
      <dsp:txXfrm>
        <a:off x="5504694" y="4118076"/>
        <a:ext cx="51864" cy="51864"/>
      </dsp:txXfrm>
    </dsp:sp>
    <dsp:sp modelId="{D181A8D7-CAAA-4850-AB48-A7FBA966F3C5}">
      <dsp:nvSpPr>
        <dsp:cNvPr id="0" name=""/>
        <dsp:cNvSpPr/>
      </dsp:nvSpPr>
      <dsp:spPr>
        <a:xfrm>
          <a:off x="5861497" y="4100315"/>
          <a:ext cx="1772345" cy="886172"/>
        </a:xfrm>
        <a:prstGeom prst="roundRect">
          <a:avLst>
            <a:gd name="adj" fmla="val 10000"/>
          </a:avLst>
        </a:prstGeom>
        <a:gradFill rotWithShape="1">
          <a:gsLst>
            <a:gs pos="0">
              <a:schemeClr val="accent4">
                <a:shade val="63000"/>
                <a:satMod val="165000"/>
              </a:schemeClr>
            </a:gs>
            <a:gs pos="30000">
              <a:schemeClr val="accent4">
                <a:shade val="58000"/>
                <a:satMod val="165000"/>
              </a:schemeClr>
            </a:gs>
            <a:gs pos="75000">
              <a:schemeClr val="accent4">
                <a:shade val="30000"/>
                <a:satMod val="175000"/>
              </a:schemeClr>
            </a:gs>
            <a:gs pos="100000">
              <a:schemeClr val="accent4">
                <a:shade val="15000"/>
                <a:satMod val="175000"/>
              </a:schemeClr>
            </a:gs>
          </a:gsLst>
          <a:path path="circle">
            <a:fillToRect l="5000" t="100000" r="120000" b="10000"/>
          </a:path>
        </a:gradFill>
        <a:ln w="12700" cap="flat" cmpd="sng" algn="ctr">
          <a:solidFill>
            <a:schemeClr val="accent4">
              <a:shade val="70000"/>
              <a:satMod val="150000"/>
            </a:schemeClr>
          </a:solidFill>
          <a:prstDash val="solid"/>
        </a:ln>
        <a:effectLst>
          <a:outerShdw blurRad="50800" dist="20000" dir="5400000" rotWithShape="0">
            <a:srgbClr val="000000">
              <a:alpha val="42000"/>
            </a:srgbClr>
          </a:outerShdw>
        </a:effectLst>
      </dsp:spPr>
      <dsp:style>
        <a:lnRef idx="1">
          <a:schemeClr val="accent4"/>
        </a:lnRef>
        <a:fillRef idx="3">
          <a:schemeClr val="accent4"/>
        </a:fillRef>
        <a:effectRef idx="2">
          <a:schemeClr val="accent4"/>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fr-BE" sz="1900" kern="1200" dirty="0" smtClean="0"/>
            <a:t>Outils d’évaluation</a:t>
          </a:r>
          <a:endParaRPr lang="fr-BE" sz="1900" kern="1200" dirty="0"/>
        </a:p>
      </dsp:txBody>
      <dsp:txXfrm>
        <a:off x="5887452" y="4126270"/>
        <a:ext cx="1720435" cy="834262"/>
      </dsp:txXfrm>
    </dsp:sp>
    <dsp:sp modelId="{BB4286C5-4820-405D-80F2-2C35B7FBC503}">
      <dsp:nvSpPr>
        <dsp:cNvPr id="0" name=""/>
        <dsp:cNvSpPr/>
      </dsp:nvSpPr>
      <dsp:spPr>
        <a:xfrm rot="4405644">
          <a:off x="1289440" y="4235510"/>
          <a:ext cx="2791321" cy="26455"/>
        </a:xfrm>
        <a:custGeom>
          <a:avLst/>
          <a:gdLst/>
          <a:ahLst/>
          <a:cxnLst/>
          <a:rect l="0" t="0" r="0" b="0"/>
          <a:pathLst>
            <a:path>
              <a:moveTo>
                <a:pt x="0" y="13227"/>
              </a:moveTo>
              <a:lnTo>
                <a:pt x="2791321" y="13227"/>
              </a:lnTo>
            </a:path>
          </a:pathLst>
        </a:custGeom>
        <a:noFill/>
        <a:ln w="25400" cap="flat" cmpd="sng" algn="ctr">
          <a:solidFill>
            <a:srgbClr val="0070C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fr-BE" sz="1000" kern="1200"/>
        </a:p>
      </dsp:txBody>
      <dsp:txXfrm>
        <a:off x="2615318" y="4178954"/>
        <a:ext cx="139566" cy="139566"/>
      </dsp:txXfrm>
    </dsp:sp>
    <dsp:sp modelId="{B0C598AA-573C-4122-A0F2-A28D224AAA62}">
      <dsp:nvSpPr>
        <dsp:cNvPr id="0" name=""/>
        <dsp:cNvSpPr/>
      </dsp:nvSpPr>
      <dsp:spPr>
        <a:xfrm>
          <a:off x="3083186" y="5143335"/>
          <a:ext cx="2726257" cy="886172"/>
        </a:xfrm>
        <a:prstGeom prst="roundRect">
          <a:avLst>
            <a:gd name="adj" fmla="val 10000"/>
          </a:avLst>
        </a:prstGeom>
        <a:solidFill>
          <a:schemeClr val="accent2"/>
        </a:solidFill>
        <a:ln w="254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r-BE" sz="1800" kern="1200" dirty="0" smtClean="0"/>
            <a:t>Evaluations internationales</a:t>
          </a:r>
          <a:endParaRPr lang="fr-BE" sz="1800" kern="1200" dirty="0"/>
        </a:p>
      </dsp:txBody>
      <dsp:txXfrm>
        <a:off x="3109141" y="5169290"/>
        <a:ext cx="2674347" cy="834262"/>
      </dsp:txXfrm>
    </dsp:sp>
    <dsp:sp modelId="{D0687BEF-48E6-4B0B-844B-958F0F3FD78F}">
      <dsp:nvSpPr>
        <dsp:cNvPr id="0" name=""/>
        <dsp:cNvSpPr/>
      </dsp:nvSpPr>
      <dsp:spPr>
        <a:xfrm>
          <a:off x="5809443" y="5573194"/>
          <a:ext cx="169826" cy="26455"/>
        </a:xfrm>
        <a:custGeom>
          <a:avLst/>
          <a:gdLst/>
          <a:ahLst/>
          <a:cxnLst/>
          <a:rect l="0" t="0" r="0" b="0"/>
          <a:pathLst>
            <a:path>
              <a:moveTo>
                <a:pt x="0" y="13227"/>
              </a:moveTo>
              <a:lnTo>
                <a:pt x="169826" y="13227"/>
              </a:lnTo>
            </a:path>
          </a:pathLst>
        </a:custGeom>
        <a:noFill/>
        <a:ln w="25400" cap="flat" cmpd="sng" algn="ctr">
          <a:solidFill>
            <a:srgbClr val="0070C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BE" sz="500" kern="1200"/>
        </a:p>
      </dsp:txBody>
      <dsp:txXfrm>
        <a:off x="5890111" y="5582175"/>
        <a:ext cx="8491" cy="8491"/>
      </dsp:txXfrm>
    </dsp:sp>
    <dsp:sp modelId="{5F14BF60-53EF-4CA2-B234-360FE793FA70}">
      <dsp:nvSpPr>
        <dsp:cNvPr id="0" name=""/>
        <dsp:cNvSpPr/>
      </dsp:nvSpPr>
      <dsp:spPr>
        <a:xfrm>
          <a:off x="5979269" y="5143335"/>
          <a:ext cx="1772345" cy="886172"/>
        </a:xfrm>
        <a:prstGeom prst="roundRect">
          <a:avLst>
            <a:gd name="adj" fmla="val 10000"/>
          </a:avLst>
        </a:prstGeom>
        <a:solidFill>
          <a:schemeClr val="accent2"/>
        </a:solidFill>
        <a:ln w="254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fr-BE" sz="1900" kern="1200" dirty="0" smtClean="0"/>
            <a:t>PISA</a:t>
          </a:r>
          <a:endParaRPr lang="fr-BE" sz="1900" kern="1200" dirty="0"/>
        </a:p>
      </dsp:txBody>
      <dsp:txXfrm>
        <a:off x="6005224" y="5169290"/>
        <a:ext cx="1720435" cy="83426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0.23</cdr:x>
      <cdr:y>0.45161</cdr:y>
    </cdr:from>
    <cdr:to>
      <cdr:x>0.36</cdr:x>
      <cdr:y>0.49204</cdr:y>
    </cdr:to>
    <cdr:cxnSp macro="">
      <cdr:nvCxnSpPr>
        <cdr:cNvPr id="3" name="Connecteur droit avec flèche 2"/>
        <cdr:cNvCxnSpPr/>
      </cdr:nvCxnSpPr>
      <cdr:spPr>
        <a:xfrm xmlns:a="http://schemas.openxmlformats.org/drawingml/2006/main" flipV="1">
          <a:off x="1656184" y="2016224"/>
          <a:ext cx="936104" cy="180496"/>
        </a:xfrm>
        <a:prstGeom xmlns:a="http://schemas.openxmlformats.org/drawingml/2006/main" prst="straightConnector1">
          <a:avLst/>
        </a:prstGeom>
        <a:ln xmlns:a="http://schemas.openxmlformats.org/drawingml/2006/main" w="22225">
          <a:solidFill>
            <a:schemeClr val="tx2">
              <a:lumMod val="50000"/>
            </a:schemeClr>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0.25</cdr:x>
      <cdr:y>0.37097</cdr:y>
    </cdr:from>
    <cdr:to>
      <cdr:x>0.3375</cdr:x>
      <cdr:y>0.45778</cdr:y>
    </cdr:to>
    <cdr:sp macro="" textlink="">
      <cdr:nvSpPr>
        <cdr:cNvPr id="4" name="ZoneTexte 3"/>
        <cdr:cNvSpPr txBox="1"/>
      </cdr:nvSpPr>
      <cdr:spPr>
        <a:xfrm xmlns:a="http://schemas.openxmlformats.org/drawingml/2006/main">
          <a:off x="1800200" y="1656184"/>
          <a:ext cx="630070" cy="38756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r-BE" sz="1400" b="1" dirty="0"/>
            <a:t>+13</a:t>
          </a:r>
        </a:p>
      </cdr:txBody>
    </cdr:sp>
  </cdr:relSizeAnchor>
  <cdr:relSizeAnchor xmlns:cdr="http://schemas.openxmlformats.org/drawingml/2006/chartDrawing">
    <cdr:from>
      <cdr:x>0.67</cdr:x>
      <cdr:y>0.20968</cdr:y>
    </cdr:from>
    <cdr:to>
      <cdr:x>0.8</cdr:x>
      <cdr:y>0.24194</cdr:y>
    </cdr:to>
    <cdr:cxnSp macro="">
      <cdr:nvCxnSpPr>
        <cdr:cNvPr id="5" name="Connecteur droit avec flèche 4"/>
        <cdr:cNvCxnSpPr/>
      </cdr:nvCxnSpPr>
      <cdr:spPr>
        <a:xfrm xmlns:a="http://schemas.openxmlformats.org/drawingml/2006/main">
          <a:off x="4824536" y="936104"/>
          <a:ext cx="936104" cy="144016"/>
        </a:xfrm>
        <a:prstGeom xmlns:a="http://schemas.openxmlformats.org/drawingml/2006/main" prst="straightConnector1">
          <a:avLst/>
        </a:prstGeom>
        <a:ln xmlns:a="http://schemas.openxmlformats.org/drawingml/2006/main" w="22225">
          <a:solidFill>
            <a:schemeClr val="tx2">
              <a:lumMod val="50000"/>
            </a:schemeClr>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0.73</cdr:x>
      <cdr:y>0.12903</cdr:y>
    </cdr:from>
    <cdr:to>
      <cdr:x>0.8175</cdr:x>
      <cdr:y>0.21583</cdr:y>
    </cdr:to>
    <cdr:sp macro="" textlink="">
      <cdr:nvSpPr>
        <cdr:cNvPr id="6" name="ZoneTexte 5"/>
        <cdr:cNvSpPr txBox="1"/>
      </cdr:nvSpPr>
      <cdr:spPr>
        <a:xfrm xmlns:a="http://schemas.openxmlformats.org/drawingml/2006/main">
          <a:off x="5256584" y="576064"/>
          <a:ext cx="630070" cy="38751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r-BE" sz="1400" b="1" dirty="0"/>
            <a:t>-6</a:t>
          </a:r>
        </a:p>
      </cdr:txBody>
    </cdr:sp>
  </cdr:relSizeAnchor>
</c:userShapes>
</file>

<file path=ppt/drawings/drawing2.xml><?xml version="1.0" encoding="utf-8"?>
<c:userShapes xmlns:c="http://schemas.openxmlformats.org/drawingml/2006/chart">
  <cdr:relSizeAnchor xmlns:cdr="http://schemas.openxmlformats.org/drawingml/2006/chartDrawing">
    <cdr:from>
      <cdr:x>0.23122</cdr:x>
      <cdr:y>0.27778</cdr:y>
    </cdr:from>
    <cdr:to>
      <cdr:x>0.35994</cdr:x>
      <cdr:y>0.27778</cdr:y>
    </cdr:to>
    <cdr:cxnSp macro="">
      <cdr:nvCxnSpPr>
        <cdr:cNvPr id="3" name="Connecteur droit avec flèche 2"/>
        <cdr:cNvCxnSpPr/>
      </cdr:nvCxnSpPr>
      <cdr:spPr>
        <a:xfrm xmlns:a="http://schemas.openxmlformats.org/drawingml/2006/main">
          <a:off x="1681641" y="1080120"/>
          <a:ext cx="936104" cy="0"/>
        </a:xfrm>
        <a:prstGeom xmlns:a="http://schemas.openxmlformats.org/drawingml/2006/main" prst="straightConnector1">
          <a:avLst/>
        </a:prstGeom>
        <a:ln xmlns:a="http://schemas.openxmlformats.org/drawingml/2006/main" w="22225">
          <a:solidFill>
            <a:schemeClr val="tx2">
              <a:lumMod val="50000"/>
            </a:schemeClr>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0.66687</cdr:x>
      <cdr:y>0.2963</cdr:y>
    </cdr:from>
    <cdr:to>
      <cdr:x>0.80548</cdr:x>
      <cdr:y>0.31481</cdr:y>
    </cdr:to>
    <cdr:cxnSp macro="">
      <cdr:nvCxnSpPr>
        <cdr:cNvPr id="5" name="Connecteur droit avec flèche 4"/>
        <cdr:cNvCxnSpPr/>
      </cdr:nvCxnSpPr>
      <cdr:spPr>
        <a:xfrm xmlns:a="http://schemas.openxmlformats.org/drawingml/2006/main">
          <a:off x="4849993" y="1152128"/>
          <a:ext cx="1008112" cy="72008"/>
        </a:xfrm>
        <a:prstGeom xmlns:a="http://schemas.openxmlformats.org/drawingml/2006/main" prst="straightConnector1">
          <a:avLst/>
        </a:prstGeom>
        <a:ln xmlns:a="http://schemas.openxmlformats.org/drawingml/2006/main" w="22225">
          <a:solidFill>
            <a:schemeClr val="tx2">
              <a:lumMod val="50000"/>
            </a:schemeClr>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0.70647</cdr:x>
      <cdr:y>0.2037</cdr:y>
    </cdr:from>
    <cdr:to>
      <cdr:x>0.76316</cdr:x>
      <cdr:y>0.2905</cdr:y>
    </cdr:to>
    <cdr:sp macro="" textlink="">
      <cdr:nvSpPr>
        <cdr:cNvPr id="6" name="ZoneTexte 5"/>
        <cdr:cNvSpPr txBox="1"/>
      </cdr:nvSpPr>
      <cdr:spPr>
        <a:xfrm xmlns:a="http://schemas.openxmlformats.org/drawingml/2006/main">
          <a:off x="5138025" y="792088"/>
          <a:ext cx="412295" cy="33751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r-BE" sz="1600" b="1" dirty="0"/>
            <a:t>-9</a:t>
          </a:r>
        </a:p>
      </cdr:txBody>
    </cdr:sp>
  </cdr:relSizeAnchor>
  <cdr:relSizeAnchor xmlns:cdr="http://schemas.openxmlformats.org/drawingml/2006/chartDrawing">
    <cdr:from>
      <cdr:x>0.28073</cdr:x>
      <cdr:y>0.16667</cdr:y>
    </cdr:from>
    <cdr:to>
      <cdr:x>0.32033</cdr:x>
      <cdr:y>0.24075</cdr:y>
    </cdr:to>
    <cdr:sp macro="" textlink="">
      <cdr:nvSpPr>
        <cdr:cNvPr id="7" name="ZoneTexte 6"/>
        <cdr:cNvSpPr txBox="1"/>
      </cdr:nvSpPr>
      <cdr:spPr>
        <a:xfrm xmlns:a="http://schemas.openxmlformats.org/drawingml/2006/main">
          <a:off x="2041681" y="648072"/>
          <a:ext cx="288004" cy="28805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fr-BE" sz="1600" b="1" dirty="0" smtClean="0"/>
            <a:t>=</a:t>
          </a:r>
          <a:endParaRPr lang="fr-BE" sz="1600" b="1" dirty="0"/>
        </a:p>
      </cdr:txBody>
    </cdr:sp>
  </cdr:relSizeAnchor>
</c:userShapes>
</file>

<file path=ppt/drawings/drawing3.xml><?xml version="1.0" encoding="utf-8"?>
<c:userShapes xmlns:c="http://schemas.openxmlformats.org/drawingml/2006/chart">
  <cdr:relSizeAnchor xmlns:cdr="http://schemas.openxmlformats.org/drawingml/2006/chartDrawing">
    <cdr:from>
      <cdr:x>0.14216</cdr:x>
      <cdr:y>0.51825</cdr:y>
    </cdr:from>
    <cdr:to>
      <cdr:x>0.22927</cdr:x>
      <cdr:y>0.54732</cdr:y>
    </cdr:to>
    <cdr:sp macro="" textlink="">
      <cdr:nvSpPr>
        <cdr:cNvPr id="2" name="Rectangle à coins arrondis 1"/>
        <cdr:cNvSpPr/>
      </cdr:nvSpPr>
      <cdr:spPr>
        <a:xfrm xmlns:a="http://schemas.openxmlformats.org/drawingml/2006/main">
          <a:off x="1154433" y="2814342"/>
          <a:ext cx="707378" cy="157864"/>
        </a:xfrm>
        <a:prstGeom xmlns:a="http://schemas.openxmlformats.org/drawingml/2006/main" prst="roundRect">
          <a:avLst/>
        </a:prstGeom>
        <a:noFill xmlns:a="http://schemas.openxmlformats.org/drawingml/2006/main"/>
        <a:ln xmlns:a="http://schemas.openxmlformats.org/drawingml/2006/main">
          <a:solidFill>
            <a:schemeClr val="accent2"/>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fr-F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2F3DF2-B685-46AC-A944-D33761FC5392}" type="datetimeFigureOut">
              <a:rPr lang="fr-BE" smtClean="0"/>
              <a:t>26/08/2014</a:t>
            </a:fld>
            <a:endParaRPr lang="fr-BE"/>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7D4D84-89AB-425C-AAC1-8BAD0FAEE581}" type="slidenum">
              <a:rPr lang="fr-BE" smtClean="0"/>
              <a:t>‹N°›</a:t>
            </a:fld>
            <a:endParaRPr lang="fr-BE"/>
          </a:p>
        </p:txBody>
      </p:sp>
    </p:spTree>
    <p:extLst>
      <p:ext uri="{BB962C8B-B14F-4D97-AF65-F5344CB8AC3E}">
        <p14:creationId xmlns:p14="http://schemas.microsoft.com/office/powerpoint/2010/main" val="538304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6D7D4D84-89AB-425C-AAC1-8BAD0FAEE581}" type="slidenum">
              <a:rPr lang="fr-BE" smtClean="0"/>
              <a:t>4</a:t>
            </a:fld>
            <a:endParaRPr lang="fr-BE"/>
          </a:p>
        </p:txBody>
      </p:sp>
    </p:spTree>
    <p:extLst>
      <p:ext uri="{BB962C8B-B14F-4D97-AF65-F5344CB8AC3E}">
        <p14:creationId xmlns:p14="http://schemas.microsoft.com/office/powerpoint/2010/main" val="14794134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pPr>
              <a:defRPr/>
            </a:pPr>
            <a:fld id="{3AC5B974-70D2-45A0-9257-4CEC89D19744}" type="slidenum">
              <a:rPr lang="fr-FR" smtClean="0"/>
              <a:pPr>
                <a:defRPr/>
              </a:pPr>
              <a:t>31</a:t>
            </a:fld>
            <a:endParaRPr lang="fr-FR"/>
          </a:p>
        </p:txBody>
      </p:sp>
    </p:spTree>
    <p:extLst>
      <p:ext uri="{BB962C8B-B14F-4D97-AF65-F5344CB8AC3E}">
        <p14:creationId xmlns:p14="http://schemas.microsoft.com/office/powerpoint/2010/main" val="17426599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pPr>
              <a:defRPr/>
            </a:pPr>
            <a:fld id="{3AC5B974-70D2-45A0-9257-4CEC89D19744}" type="slidenum">
              <a:rPr lang="fr-FR" smtClean="0"/>
              <a:pPr>
                <a:defRPr/>
              </a:pPr>
              <a:t>32</a:t>
            </a:fld>
            <a:endParaRPr lang="fr-FR"/>
          </a:p>
        </p:txBody>
      </p:sp>
    </p:spTree>
    <p:extLst>
      <p:ext uri="{BB962C8B-B14F-4D97-AF65-F5344CB8AC3E}">
        <p14:creationId xmlns:p14="http://schemas.microsoft.com/office/powerpoint/2010/main" val="33886616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Même présentation pour</a:t>
            </a:r>
            <a:r>
              <a:rPr lang="fr-BE" baseline="0" dirty="0" smtClean="0"/>
              <a:t> les maths</a:t>
            </a:r>
            <a:endParaRPr lang="fr-BE" dirty="0"/>
          </a:p>
        </p:txBody>
      </p:sp>
      <p:sp>
        <p:nvSpPr>
          <p:cNvPr id="4" name="Espace réservé du numéro de diapositive 3"/>
          <p:cNvSpPr>
            <a:spLocks noGrp="1"/>
          </p:cNvSpPr>
          <p:nvPr>
            <p:ph type="sldNum" sz="quarter" idx="10"/>
          </p:nvPr>
        </p:nvSpPr>
        <p:spPr/>
        <p:txBody>
          <a:bodyPr/>
          <a:lstStyle/>
          <a:p>
            <a:pPr>
              <a:defRPr/>
            </a:pPr>
            <a:fld id="{3AC5B974-70D2-45A0-9257-4CEC89D19744}" type="slidenum">
              <a:rPr lang="fr-FR" smtClean="0"/>
              <a:pPr>
                <a:defRPr/>
              </a:pPr>
              <a:t>33</a:t>
            </a:fld>
            <a:endParaRPr lang="fr-FR"/>
          </a:p>
        </p:txBody>
      </p:sp>
    </p:spTree>
    <p:extLst>
      <p:ext uri="{BB962C8B-B14F-4D97-AF65-F5344CB8AC3E}">
        <p14:creationId xmlns:p14="http://schemas.microsoft.com/office/powerpoint/2010/main" val="15246384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6D7D4D84-89AB-425C-AAC1-8BAD0FAEE581}" type="slidenum">
              <a:rPr lang="fr-BE" smtClean="0"/>
              <a:t>37</a:t>
            </a:fld>
            <a:endParaRPr lang="fr-BE"/>
          </a:p>
        </p:txBody>
      </p:sp>
    </p:spTree>
    <p:extLst>
      <p:ext uri="{BB962C8B-B14F-4D97-AF65-F5344CB8AC3E}">
        <p14:creationId xmlns:p14="http://schemas.microsoft.com/office/powerpoint/2010/main" val="32918427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Espace réservé de l'image des diapositives 1"/>
          <p:cNvSpPr>
            <a:spLocks noGrp="1" noRot="1" noChangeAspect="1" noTextEdit="1"/>
          </p:cNvSpPr>
          <p:nvPr>
            <p:ph type="sldImg"/>
          </p:nvPr>
        </p:nvSpPr>
        <p:spPr>
          <a:ln/>
        </p:spPr>
      </p:sp>
      <p:sp>
        <p:nvSpPr>
          <p:cNvPr id="186370" name="Espace réservé des commentaires 2"/>
          <p:cNvSpPr>
            <a:spLocks noGrp="1"/>
          </p:cNvSpPr>
          <p:nvPr>
            <p:ph type="body" idx="1"/>
          </p:nvPr>
        </p:nvSpPr>
        <p:spPr>
          <a:noFill/>
          <a:ln/>
        </p:spPr>
        <p:txBody>
          <a:bodyPr/>
          <a:lstStyle/>
          <a:p>
            <a:endParaRPr lang="fr-BE" smtClean="0"/>
          </a:p>
        </p:txBody>
      </p:sp>
      <p:sp>
        <p:nvSpPr>
          <p:cNvPr id="186371" name="Espace réservé du numéro de diapositive 3"/>
          <p:cNvSpPr txBox="1">
            <a:spLocks noGrp="1"/>
          </p:cNvSpPr>
          <p:nvPr/>
        </p:nvSpPr>
        <p:spPr bwMode="auto">
          <a:xfrm>
            <a:off x="3884817" y="8683939"/>
            <a:ext cx="2972119" cy="458018"/>
          </a:xfrm>
          <a:prstGeom prst="rect">
            <a:avLst/>
          </a:prstGeom>
          <a:noFill/>
          <a:ln w="9525">
            <a:noFill/>
            <a:miter lim="800000"/>
            <a:headEnd/>
            <a:tailEnd/>
          </a:ln>
        </p:spPr>
        <p:txBody>
          <a:bodyPr lIns="95571" tIns="47786" rIns="95571" bIns="47786" anchor="b"/>
          <a:lstStyle/>
          <a:p>
            <a:pPr algn="r" defTabSz="955830"/>
            <a:fld id="{11D97CCC-4B75-466D-B955-ACAD52EFDDA6}" type="slidenum">
              <a:rPr lang="fr-FR" sz="1300">
                <a:latin typeface="Arial" charset="0"/>
              </a:rPr>
              <a:pPr algn="r" defTabSz="955830"/>
              <a:t>40</a:t>
            </a:fld>
            <a:endParaRPr lang="fr-FR" sz="130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BE" dirty="0" smtClean="0"/>
              <a:t>Suivante supprimée (évolution)</a:t>
            </a:r>
            <a:r>
              <a:rPr lang="fr-BE" baseline="0" dirty="0" smtClean="0"/>
              <a:t> e</a:t>
            </a:r>
            <a:r>
              <a:rPr lang="fr-BE" dirty="0" smtClean="0"/>
              <a:t>n texte + motivation instrumentale =</a:t>
            </a:r>
            <a:r>
              <a:rPr lang="fr-BE" baseline="0" dirty="0" smtClean="0"/>
              <a:t> utilité perçue</a:t>
            </a:r>
            <a:endParaRPr lang="fr-BE" dirty="0" smtClean="0"/>
          </a:p>
          <a:p>
            <a:endParaRPr lang="fr-BE" dirty="0"/>
          </a:p>
        </p:txBody>
      </p:sp>
      <p:sp>
        <p:nvSpPr>
          <p:cNvPr id="4" name="Espace réservé du numéro de diapositive 3"/>
          <p:cNvSpPr>
            <a:spLocks noGrp="1"/>
          </p:cNvSpPr>
          <p:nvPr>
            <p:ph type="sldNum" sz="quarter" idx="10"/>
          </p:nvPr>
        </p:nvSpPr>
        <p:spPr/>
        <p:txBody>
          <a:bodyPr/>
          <a:lstStyle/>
          <a:p>
            <a:pPr>
              <a:defRPr/>
            </a:pPr>
            <a:fld id="{3AC5B974-70D2-45A0-9257-4CEC89D19744}" type="slidenum">
              <a:rPr lang="fr-FR" smtClean="0"/>
              <a:pPr>
                <a:defRPr/>
              </a:pPr>
              <a:t>43</a:t>
            </a:fld>
            <a:endParaRPr lang="fr-FR"/>
          </a:p>
        </p:txBody>
      </p:sp>
    </p:spTree>
    <p:extLst>
      <p:ext uri="{BB962C8B-B14F-4D97-AF65-F5344CB8AC3E}">
        <p14:creationId xmlns:p14="http://schemas.microsoft.com/office/powerpoint/2010/main" val="13202354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Parler des sous-échelles + à revoir l’ordre des idées + variables non cognitives + Changements</a:t>
            </a:r>
            <a:r>
              <a:rPr lang="fr-BE" baseline="0" dirty="0" smtClean="0"/>
              <a:t> dans les politiques : </a:t>
            </a:r>
            <a:r>
              <a:rPr lang="fr-BE" dirty="0" smtClean="0"/>
              <a:t>effet de la réforme du premier degré et renforcement des épreuves externes</a:t>
            </a:r>
            <a:endParaRPr lang="fr-BE" dirty="0"/>
          </a:p>
        </p:txBody>
      </p:sp>
      <p:sp>
        <p:nvSpPr>
          <p:cNvPr id="4" name="Espace réservé du numéro de diapositive 3"/>
          <p:cNvSpPr>
            <a:spLocks noGrp="1"/>
          </p:cNvSpPr>
          <p:nvPr>
            <p:ph type="sldNum" sz="quarter" idx="10"/>
          </p:nvPr>
        </p:nvSpPr>
        <p:spPr/>
        <p:txBody>
          <a:bodyPr/>
          <a:lstStyle/>
          <a:p>
            <a:pPr>
              <a:defRPr/>
            </a:pPr>
            <a:fld id="{3AC5B974-70D2-45A0-9257-4CEC89D19744}" type="slidenum">
              <a:rPr lang="fr-FR" smtClean="0"/>
              <a:pPr>
                <a:defRPr/>
              </a:pPr>
              <a:t>45</a:t>
            </a:fld>
            <a:endParaRPr lang="fr-FR"/>
          </a:p>
        </p:txBody>
      </p:sp>
    </p:spTree>
    <p:extLst>
      <p:ext uri="{BB962C8B-B14F-4D97-AF65-F5344CB8AC3E}">
        <p14:creationId xmlns:p14="http://schemas.microsoft.com/office/powerpoint/2010/main" val="3544576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Ecrire quelque chose sur les sciences dans le doc écrit</a:t>
            </a:r>
            <a:endParaRPr lang="fr-BE" dirty="0"/>
          </a:p>
        </p:txBody>
      </p:sp>
      <p:sp>
        <p:nvSpPr>
          <p:cNvPr id="4" name="Espace réservé du numéro de diapositive 3"/>
          <p:cNvSpPr>
            <a:spLocks noGrp="1"/>
          </p:cNvSpPr>
          <p:nvPr>
            <p:ph type="sldNum" sz="quarter" idx="10"/>
          </p:nvPr>
        </p:nvSpPr>
        <p:spPr/>
        <p:txBody>
          <a:bodyPr/>
          <a:lstStyle/>
          <a:p>
            <a:pPr>
              <a:defRPr/>
            </a:pPr>
            <a:fld id="{3AC5B974-70D2-45A0-9257-4CEC89D19744}" type="slidenum">
              <a:rPr lang="fr-FR" smtClean="0"/>
              <a:pPr>
                <a:defRPr/>
              </a:pPr>
              <a:t>51</a:t>
            </a:fld>
            <a:endParaRPr lang="fr-FR"/>
          </a:p>
        </p:txBody>
      </p:sp>
    </p:spTree>
    <p:extLst>
      <p:ext uri="{BB962C8B-B14F-4D97-AF65-F5344CB8AC3E}">
        <p14:creationId xmlns:p14="http://schemas.microsoft.com/office/powerpoint/2010/main" val="9229631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Ecrire quelque chose sur les sciences dans le doc écrit</a:t>
            </a:r>
            <a:endParaRPr lang="fr-BE" dirty="0"/>
          </a:p>
        </p:txBody>
      </p:sp>
      <p:sp>
        <p:nvSpPr>
          <p:cNvPr id="4" name="Espace réservé du numéro de diapositive 3"/>
          <p:cNvSpPr>
            <a:spLocks noGrp="1"/>
          </p:cNvSpPr>
          <p:nvPr>
            <p:ph type="sldNum" sz="quarter" idx="10"/>
          </p:nvPr>
        </p:nvSpPr>
        <p:spPr/>
        <p:txBody>
          <a:bodyPr/>
          <a:lstStyle/>
          <a:p>
            <a:pPr>
              <a:defRPr/>
            </a:pPr>
            <a:fld id="{3AC5B974-70D2-45A0-9257-4CEC89D19744}" type="slidenum">
              <a:rPr lang="fr-FR" smtClean="0"/>
              <a:pPr>
                <a:defRPr/>
              </a:pPr>
              <a:t>52</a:t>
            </a:fld>
            <a:endParaRPr lang="fr-FR"/>
          </a:p>
        </p:txBody>
      </p:sp>
    </p:spTree>
    <p:extLst>
      <p:ext uri="{BB962C8B-B14F-4D97-AF65-F5344CB8AC3E}">
        <p14:creationId xmlns:p14="http://schemas.microsoft.com/office/powerpoint/2010/main" val="922963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231210DE-F955-4B57-8235-F3664C688321}" type="slidenum">
              <a:rPr lang="fr-BE" smtClean="0"/>
              <a:pPr/>
              <a:t>11</a:t>
            </a:fld>
            <a:endParaRPr lang="fr-BE"/>
          </a:p>
        </p:txBody>
      </p:sp>
    </p:spTree>
    <p:extLst>
      <p:ext uri="{BB962C8B-B14F-4D97-AF65-F5344CB8AC3E}">
        <p14:creationId xmlns:p14="http://schemas.microsoft.com/office/powerpoint/2010/main" val="531719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pPr>
              <a:defRPr/>
            </a:pPr>
            <a:fld id="{3AC5B974-70D2-45A0-9257-4CEC89D19744}" type="slidenum">
              <a:rPr lang="fr-FR" smtClean="0"/>
              <a:pPr>
                <a:defRPr/>
              </a:pPr>
              <a:t>14</a:t>
            </a:fld>
            <a:endParaRPr lang="fr-FR"/>
          </a:p>
        </p:txBody>
      </p:sp>
    </p:spTree>
    <p:extLst>
      <p:ext uri="{BB962C8B-B14F-4D97-AF65-F5344CB8AC3E}">
        <p14:creationId xmlns:p14="http://schemas.microsoft.com/office/powerpoint/2010/main" val="1114387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pPr>
              <a:defRPr/>
            </a:pPr>
            <a:fld id="{3AC5B974-70D2-45A0-9257-4CEC89D19744}" type="slidenum">
              <a:rPr lang="fr-FR" smtClean="0"/>
              <a:pPr>
                <a:defRPr/>
              </a:pPr>
              <a:t>15</a:t>
            </a:fld>
            <a:endParaRPr lang="fr-FR"/>
          </a:p>
        </p:txBody>
      </p:sp>
    </p:spTree>
    <p:extLst>
      <p:ext uri="{BB962C8B-B14F-4D97-AF65-F5344CB8AC3E}">
        <p14:creationId xmlns:p14="http://schemas.microsoft.com/office/powerpoint/2010/main" val="1624834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231210DE-F955-4B57-8235-F3664C688321}" type="slidenum">
              <a:rPr lang="fr-BE" smtClean="0"/>
              <a:pPr/>
              <a:t>16</a:t>
            </a:fld>
            <a:endParaRPr lang="fr-BE"/>
          </a:p>
        </p:txBody>
      </p:sp>
    </p:spTree>
    <p:extLst>
      <p:ext uri="{BB962C8B-B14F-4D97-AF65-F5344CB8AC3E}">
        <p14:creationId xmlns:p14="http://schemas.microsoft.com/office/powerpoint/2010/main" val="3093372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6D7D4D84-89AB-425C-AAC1-8BAD0FAEE581}" type="slidenum">
              <a:rPr lang="fr-BE" smtClean="0"/>
              <a:t>20</a:t>
            </a:fld>
            <a:endParaRPr lang="fr-BE"/>
          </a:p>
        </p:txBody>
      </p:sp>
    </p:spTree>
    <p:extLst>
      <p:ext uri="{BB962C8B-B14F-4D97-AF65-F5344CB8AC3E}">
        <p14:creationId xmlns:p14="http://schemas.microsoft.com/office/powerpoint/2010/main" val="39465817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 lecture</a:t>
            </a:r>
            <a:endParaRPr lang="fr-BE" dirty="0"/>
          </a:p>
        </p:txBody>
      </p:sp>
      <p:sp>
        <p:nvSpPr>
          <p:cNvPr id="4" name="Espace réservé du numéro de diapositive 3"/>
          <p:cNvSpPr>
            <a:spLocks noGrp="1"/>
          </p:cNvSpPr>
          <p:nvPr>
            <p:ph type="sldNum" sz="quarter" idx="10"/>
          </p:nvPr>
        </p:nvSpPr>
        <p:spPr/>
        <p:txBody>
          <a:bodyPr/>
          <a:lstStyle/>
          <a:p>
            <a:fld id="{231210DE-F955-4B57-8235-F3664C688321}" type="slidenum">
              <a:rPr lang="fr-BE" smtClean="0"/>
              <a:t>24</a:t>
            </a:fld>
            <a:endParaRPr lang="fr-BE"/>
          </a:p>
        </p:txBody>
      </p:sp>
    </p:spTree>
    <p:extLst>
      <p:ext uri="{BB962C8B-B14F-4D97-AF65-F5344CB8AC3E}">
        <p14:creationId xmlns:p14="http://schemas.microsoft.com/office/powerpoint/2010/main" val="4881084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Inversion 2003-2012 + GT/TT et TQ/P</a:t>
            </a:r>
            <a:endParaRPr lang="fr-BE" dirty="0"/>
          </a:p>
        </p:txBody>
      </p:sp>
      <p:sp>
        <p:nvSpPr>
          <p:cNvPr id="4" name="Espace réservé du numéro de diapositive 3"/>
          <p:cNvSpPr>
            <a:spLocks noGrp="1"/>
          </p:cNvSpPr>
          <p:nvPr>
            <p:ph type="sldNum" sz="quarter" idx="10"/>
          </p:nvPr>
        </p:nvSpPr>
        <p:spPr/>
        <p:txBody>
          <a:bodyPr/>
          <a:lstStyle/>
          <a:p>
            <a:pPr>
              <a:defRPr/>
            </a:pPr>
            <a:fld id="{3AC5B974-70D2-45A0-9257-4CEC89D19744}" type="slidenum">
              <a:rPr lang="fr-FR" smtClean="0"/>
              <a:pPr>
                <a:defRPr/>
              </a:pPr>
              <a:t>27</a:t>
            </a:fld>
            <a:endParaRPr lang="fr-FR"/>
          </a:p>
        </p:txBody>
      </p:sp>
    </p:spTree>
    <p:extLst>
      <p:ext uri="{BB962C8B-B14F-4D97-AF65-F5344CB8AC3E}">
        <p14:creationId xmlns:p14="http://schemas.microsoft.com/office/powerpoint/2010/main" val="14725015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Espace réservé de l'image des diapositives 1"/>
          <p:cNvSpPr>
            <a:spLocks noGrp="1" noRot="1" noChangeAspect="1"/>
          </p:cNvSpPr>
          <p:nvPr>
            <p:ph type="sldImg"/>
          </p:nvPr>
        </p:nvSpPr>
        <p:spPr>
          <a:ln/>
        </p:spPr>
      </p:sp>
      <p:sp>
        <p:nvSpPr>
          <p:cNvPr id="27650" name="Espace réservé des commentaires 2"/>
          <p:cNvSpPr>
            <a:spLocks noGrp="1"/>
          </p:cNvSpPr>
          <p:nvPr>
            <p:ph type="body" idx="1"/>
          </p:nvPr>
        </p:nvSpPr>
        <p:spPr>
          <a:noFill/>
          <a:ln/>
        </p:spPr>
        <p:txBody>
          <a:bodyPr/>
          <a:lstStyle/>
          <a:p>
            <a:r>
              <a:rPr lang="fr-BE" dirty="0" smtClean="0"/>
              <a:t>Ajouter union européenne + les 2 communautés dans la même couleur</a:t>
            </a:r>
          </a:p>
        </p:txBody>
      </p:sp>
      <p:sp>
        <p:nvSpPr>
          <p:cNvPr id="27651" name="Espace réservé du numéro de diapositive 3"/>
          <p:cNvSpPr>
            <a:spLocks noGrp="1"/>
          </p:cNvSpPr>
          <p:nvPr>
            <p:ph type="sldNum" sz="quarter" idx="5"/>
          </p:nvPr>
        </p:nvSpPr>
        <p:spPr>
          <a:noFill/>
        </p:spPr>
        <p:txBody>
          <a:bodyPr/>
          <a:lstStyle/>
          <a:p>
            <a:fld id="{336D8210-E340-40C0-A8CB-F152E1AFC8CC}" type="slidenum">
              <a:rPr lang="fr-FR" smtClean="0"/>
              <a:pPr/>
              <a:t>29</a:t>
            </a:fld>
            <a:endParaRPr lang="fr-F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1"/>
      </p:bgRef>
    </p:bg>
    <p:spTree>
      <p:nvGrpSpPr>
        <p:cNvPr id="1" name=""/>
        <p:cNvGrpSpPr/>
        <p:nvPr/>
      </p:nvGrpSpPr>
      <p:grpSpPr>
        <a:xfrm>
          <a:off x="0" y="0"/>
          <a:ext cx="0" cy="0"/>
          <a:chOff x="0" y="0"/>
          <a:chExt cx="0" cy="0"/>
        </a:xfrm>
      </p:grpSpPr>
      <p:sp>
        <p:nvSpPr>
          <p:cNvPr id="8" name="Titre 7"/>
          <p:cNvSpPr>
            <a:spLocks noGrp="1"/>
          </p:cNvSpPr>
          <p:nvPr>
            <p:ph type="ctrTitle"/>
          </p:nvPr>
        </p:nvSpPr>
        <p:spPr>
          <a:xfrm>
            <a:off x="2286000" y="3124200"/>
            <a:ext cx="6172200" cy="1894362"/>
          </a:xfrm>
        </p:spPr>
        <p:txBody>
          <a:bodyPr/>
          <a:lstStyle>
            <a:lvl1pPr>
              <a:defRPr b="1"/>
            </a:lvl1pPr>
          </a:lstStyle>
          <a:p>
            <a:r>
              <a:rPr kumimoji="0" lang="fr-FR" smtClean="0"/>
              <a:t>Modifiez le style du titre</a:t>
            </a:r>
            <a:endParaRPr kumimoji="0" lang="en-US"/>
          </a:p>
        </p:txBody>
      </p:sp>
      <p:sp>
        <p:nvSpPr>
          <p:cNvPr id="9" name="Sous-titr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Modifiez le style des sous-titres du masque</a:t>
            </a:r>
            <a:endParaRPr kumimoji="0" lang="en-US"/>
          </a:p>
        </p:txBody>
      </p:sp>
      <p:sp>
        <p:nvSpPr>
          <p:cNvPr id="28" name="Espace réservé de la date 27"/>
          <p:cNvSpPr>
            <a:spLocks noGrp="1"/>
          </p:cNvSpPr>
          <p:nvPr>
            <p:ph type="dt" sz="half" idx="10"/>
          </p:nvPr>
        </p:nvSpPr>
        <p:spPr bwMode="auto">
          <a:xfrm rot="5400000">
            <a:off x="7764621" y="1174097"/>
            <a:ext cx="2286000" cy="381000"/>
          </a:xfrm>
        </p:spPr>
        <p:txBody>
          <a:bodyPr/>
          <a:lstStyle/>
          <a:p>
            <a:fld id="{4EC3428A-638A-466C-B4FC-DEC825494C80}" type="datetimeFigureOut">
              <a:rPr lang="fr-BE" smtClean="0"/>
              <a:t>26/08/2014</a:t>
            </a:fld>
            <a:endParaRPr lang="fr-BE"/>
          </a:p>
        </p:txBody>
      </p:sp>
      <p:sp>
        <p:nvSpPr>
          <p:cNvPr id="17" name="Espace réservé du pied de page 16"/>
          <p:cNvSpPr>
            <a:spLocks noGrp="1"/>
          </p:cNvSpPr>
          <p:nvPr>
            <p:ph type="ftr" sz="quarter" idx="11"/>
          </p:nvPr>
        </p:nvSpPr>
        <p:spPr bwMode="auto">
          <a:xfrm rot="5400000">
            <a:off x="7077269" y="4181669"/>
            <a:ext cx="3657600" cy="384048"/>
          </a:xfrm>
        </p:spPr>
        <p:txBody>
          <a:bodyPr/>
          <a:lstStyle/>
          <a:p>
            <a:endParaRPr lang="fr-BE"/>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cteur droit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Connecteur droit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Connecteur droit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cteur droit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cteur droit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Connecteur droit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lipse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lipse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Ellipse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Ellipse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Ellipse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Espace réservé du numéro de diapositive 28"/>
          <p:cNvSpPr>
            <a:spLocks noGrp="1"/>
          </p:cNvSpPr>
          <p:nvPr>
            <p:ph type="sldNum" sz="quarter" idx="12"/>
          </p:nvPr>
        </p:nvSpPr>
        <p:spPr bwMode="auto">
          <a:xfrm>
            <a:off x="1325544" y="4928702"/>
            <a:ext cx="609600" cy="517524"/>
          </a:xfrm>
        </p:spPr>
        <p:txBody>
          <a:bodyPr/>
          <a:lstStyle/>
          <a:p>
            <a:fld id="{575D7596-D4E5-40EF-9977-72BB484B7B0A}" type="slidenum">
              <a:rPr lang="fr-BE" smtClean="0"/>
              <a:t>‹N°›</a:t>
            </a:fld>
            <a:endParaRPr lang="fr-BE"/>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4EC3428A-638A-466C-B4FC-DEC825494C80}" type="datetimeFigureOut">
              <a:rPr lang="fr-BE" smtClean="0"/>
              <a:t>26/08/2014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575D7596-D4E5-40EF-9977-72BB484B7B0A}" type="slidenum">
              <a:rPr lang="fr-BE" smtClean="0"/>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9"/>
            <a:ext cx="1676400" cy="5851525"/>
          </a:xfrm>
        </p:spPr>
        <p:txBody>
          <a:bodyPr vert="eaVer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4EC3428A-638A-466C-B4FC-DEC825494C80}" type="datetimeFigureOut">
              <a:rPr lang="fr-BE" smtClean="0"/>
              <a:t>26/08/2014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575D7596-D4E5-40EF-9977-72BB484B7B0A}" type="slidenum">
              <a:rPr lang="fr-BE" smtClean="0"/>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8" name="Espace réservé du contenu 7"/>
          <p:cNvSpPr>
            <a:spLocks noGrp="1"/>
          </p:cNvSpPr>
          <p:nvPr>
            <p:ph sz="quarter" idx="1"/>
          </p:nvPr>
        </p:nvSpPr>
        <p:spPr>
          <a:xfrm>
            <a:off x="457200" y="1600200"/>
            <a:ext cx="7467600" cy="4873752"/>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4"/>
          </p:nvPr>
        </p:nvSpPr>
        <p:spPr/>
        <p:txBody>
          <a:bodyPr rtlCol="0"/>
          <a:lstStyle/>
          <a:p>
            <a:fld id="{4EC3428A-638A-466C-B4FC-DEC825494C80}" type="datetimeFigureOut">
              <a:rPr lang="fr-BE" smtClean="0"/>
              <a:t>26/08/2014</a:t>
            </a:fld>
            <a:endParaRPr lang="fr-BE"/>
          </a:p>
        </p:txBody>
      </p:sp>
      <p:sp>
        <p:nvSpPr>
          <p:cNvPr id="9" name="Espace réservé du numéro de diapositive 8"/>
          <p:cNvSpPr>
            <a:spLocks noGrp="1"/>
          </p:cNvSpPr>
          <p:nvPr>
            <p:ph type="sldNum" sz="quarter" idx="15"/>
          </p:nvPr>
        </p:nvSpPr>
        <p:spPr/>
        <p:txBody>
          <a:bodyPr rtlCol="0"/>
          <a:lstStyle/>
          <a:p>
            <a:fld id="{575D7596-D4E5-40EF-9977-72BB484B7B0A}" type="slidenum">
              <a:rPr lang="fr-BE" smtClean="0"/>
              <a:t>‹N°›</a:t>
            </a:fld>
            <a:endParaRPr lang="fr-BE"/>
          </a:p>
        </p:txBody>
      </p:sp>
      <p:sp>
        <p:nvSpPr>
          <p:cNvPr id="10" name="Espace réservé du pied de page 9"/>
          <p:cNvSpPr>
            <a:spLocks noGrp="1"/>
          </p:cNvSpPr>
          <p:nvPr>
            <p:ph type="ftr" sz="quarter" idx="16"/>
          </p:nvPr>
        </p:nvSpPr>
        <p:spPr/>
        <p:txBody>
          <a:bodyPr rtlCol="0"/>
          <a:lstStyle/>
          <a:p>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2286000" y="2895600"/>
            <a:ext cx="6172200" cy="2053590"/>
          </a:xfrm>
        </p:spPr>
        <p:txBody>
          <a:bodyPr/>
          <a:lstStyle>
            <a:lvl1pPr algn="l">
              <a:buNone/>
              <a:defRPr sz="3000" b="1" cap="small" baseline="0"/>
            </a:lvl1pPr>
          </a:lstStyle>
          <a:p>
            <a:r>
              <a:rPr kumimoji="0" lang="fr-FR" smtClean="0"/>
              <a:t>Modifiez le style du titre</a:t>
            </a:r>
            <a:endParaRPr kumimoji="0" lang="en-US"/>
          </a:p>
        </p:txBody>
      </p:sp>
      <p:sp>
        <p:nvSpPr>
          <p:cNvPr id="3" name="Espace réservé du texte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Modifiez les styles du texte du masque</a:t>
            </a:r>
          </a:p>
        </p:txBody>
      </p:sp>
      <p:sp>
        <p:nvSpPr>
          <p:cNvPr id="4" name="Espace réservé de la date 3"/>
          <p:cNvSpPr>
            <a:spLocks noGrp="1"/>
          </p:cNvSpPr>
          <p:nvPr>
            <p:ph type="dt" sz="half" idx="10"/>
          </p:nvPr>
        </p:nvSpPr>
        <p:spPr bwMode="auto">
          <a:xfrm rot="5400000">
            <a:off x="7763256" y="1170432"/>
            <a:ext cx="2286000" cy="381000"/>
          </a:xfrm>
        </p:spPr>
        <p:txBody>
          <a:bodyPr/>
          <a:lstStyle/>
          <a:p>
            <a:fld id="{4EC3428A-638A-466C-B4FC-DEC825494C80}" type="datetimeFigureOut">
              <a:rPr lang="fr-BE" smtClean="0"/>
              <a:t>26/08/2014</a:t>
            </a:fld>
            <a:endParaRPr lang="fr-BE"/>
          </a:p>
        </p:txBody>
      </p:sp>
      <p:sp>
        <p:nvSpPr>
          <p:cNvPr id="5" name="Espace réservé du pied de page 4"/>
          <p:cNvSpPr>
            <a:spLocks noGrp="1"/>
          </p:cNvSpPr>
          <p:nvPr>
            <p:ph type="ftr" sz="quarter" idx="11"/>
          </p:nvPr>
        </p:nvSpPr>
        <p:spPr bwMode="auto">
          <a:xfrm rot="5400000">
            <a:off x="7077456" y="4178808"/>
            <a:ext cx="3657600" cy="384048"/>
          </a:xfrm>
        </p:spPr>
        <p:txBody>
          <a:bodyPr/>
          <a:lstStyle/>
          <a:p>
            <a:endParaRPr lang="fr-BE"/>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cteur droit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Connecteur droit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cteur droit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cteur droit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Connecteur droit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Ellipse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Ellipse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lipse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Ellipse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lipse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Connecteur droit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Espace réservé du numéro de diapositive 5"/>
          <p:cNvSpPr>
            <a:spLocks noGrp="1"/>
          </p:cNvSpPr>
          <p:nvPr>
            <p:ph type="sldNum" sz="quarter" idx="12"/>
          </p:nvPr>
        </p:nvSpPr>
        <p:spPr bwMode="auto">
          <a:xfrm>
            <a:off x="1340616" y="4928702"/>
            <a:ext cx="609600" cy="517524"/>
          </a:xfrm>
        </p:spPr>
        <p:txBody>
          <a:bodyPr/>
          <a:lstStyle/>
          <a:p>
            <a:fld id="{575D7596-D4E5-40EF-9977-72BB484B7B0A}" type="slidenum">
              <a:rPr lang="fr-BE" smtClean="0"/>
              <a:t>‹N°›</a:t>
            </a:fld>
            <a:endParaRPr lang="fr-BE"/>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5" name="Espace réservé de la date 4"/>
          <p:cNvSpPr>
            <a:spLocks noGrp="1"/>
          </p:cNvSpPr>
          <p:nvPr>
            <p:ph type="dt" sz="half" idx="10"/>
          </p:nvPr>
        </p:nvSpPr>
        <p:spPr/>
        <p:txBody>
          <a:bodyPr/>
          <a:lstStyle/>
          <a:p>
            <a:fld id="{4EC3428A-638A-466C-B4FC-DEC825494C80}" type="datetimeFigureOut">
              <a:rPr lang="fr-BE" smtClean="0"/>
              <a:t>26/08/2014</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575D7596-D4E5-40EF-9977-72BB484B7B0A}" type="slidenum">
              <a:rPr lang="fr-BE" smtClean="0"/>
              <a:t>‹N°›</a:t>
            </a:fld>
            <a:endParaRPr lang="fr-BE"/>
          </a:p>
        </p:txBody>
      </p:sp>
      <p:sp>
        <p:nvSpPr>
          <p:cNvPr id="9" name="Espace réservé du contenu 8"/>
          <p:cNvSpPr>
            <a:spLocks noGrp="1"/>
          </p:cNvSpPr>
          <p:nvPr>
            <p:ph sz="quarter" idx="1"/>
          </p:nvPr>
        </p:nvSpPr>
        <p:spPr>
          <a:xfrm>
            <a:off x="457200" y="1600200"/>
            <a:ext cx="3657600" cy="4572000"/>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4270248" y="1600200"/>
            <a:ext cx="3657600" cy="4572000"/>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7543800" cy="1143000"/>
          </a:xfrm>
        </p:spPr>
        <p:txBody>
          <a:bodyPr anchor="b"/>
          <a:lstStyle>
            <a:lvl1pPr>
              <a:defRPr/>
            </a:lvl1pPr>
          </a:lstStyle>
          <a:p>
            <a:r>
              <a:rPr kumimoji="0" lang="fr-FR" smtClean="0"/>
              <a:t>Modifiez le style du titre</a:t>
            </a:r>
            <a:endParaRPr kumimoji="0" lang="en-US"/>
          </a:p>
        </p:txBody>
      </p:sp>
      <p:sp>
        <p:nvSpPr>
          <p:cNvPr id="7" name="Espace réservé de la date 6"/>
          <p:cNvSpPr>
            <a:spLocks noGrp="1"/>
          </p:cNvSpPr>
          <p:nvPr>
            <p:ph type="dt" sz="half" idx="10"/>
          </p:nvPr>
        </p:nvSpPr>
        <p:spPr/>
        <p:txBody>
          <a:bodyPr/>
          <a:lstStyle/>
          <a:p>
            <a:fld id="{4EC3428A-638A-466C-B4FC-DEC825494C80}" type="datetimeFigureOut">
              <a:rPr lang="fr-BE" smtClean="0"/>
              <a:t>26/08/2014</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575D7596-D4E5-40EF-9977-72BB484B7B0A}" type="slidenum">
              <a:rPr lang="fr-BE" smtClean="0"/>
              <a:t>‹N°›</a:t>
            </a:fld>
            <a:endParaRPr lang="fr-BE"/>
          </a:p>
        </p:txBody>
      </p:sp>
      <p:sp>
        <p:nvSpPr>
          <p:cNvPr id="11" name="Espace réservé du contenu 10"/>
          <p:cNvSpPr>
            <a:spLocks noGrp="1"/>
          </p:cNvSpPr>
          <p:nvPr>
            <p:ph sz="quarter" idx="2"/>
          </p:nvPr>
        </p:nvSpPr>
        <p:spPr>
          <a:xfrm>
            <a:off x="457200" y="2362200"/>
            <a:ext cx="3657600" cy="3886200"/>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quarter" idx="4"/>
          </p:nvPr>
        </p:nvSpPr>
        <p:spPr>
          <a:xfrm>
            <a:off x="4371975" y="2362200"/>
            <a:ext cx="3657600" cy="3886200"/>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2" name="Espace réservé du texte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Modifiez les styles du texte du masque</a:t>
            </a:r>
          </a:p>
        </p:txBody>
      </p:sp>
      <p:sp>
        <p:nvSpPr>
          <p:cNvPr id="14" name="Espace réservé du texte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Modifiez les styles du texte du masque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6" name="Espace réservé de la date 5"/>
          <p:cNvSpPr>
            <a:spLocks noGrp="1"/>
          </p:cNvSpPr>
          <p:nvPr>
            <p:ph type="dt" sz="half" idx="10"/>
          </p:nvPr>
        </p:nvSpPr>
        <p:spPr/>
        <p:txBody>
          <a:bodyPr rtlCol="0"/>
          <a:lstStyle/>
          <a:p>
            <a:fld id="{4EC3428A-638A-466C-B4FC-DEC825494C80}" type="datetimeFigureOut">
              <a:rPr lang="fr-BE" smtClean="0"/>
              <a:t>26/08/2014</a:t>
            </a:fld>
            <a:endParaRPr lang="fr-BE"/>
          </a:p>
        </p:txBody>
      </p:sp>
      <p:sp>
        <p:nvSpPr>
          <p:cNvPr id="7" name="Espace réservé du numéro de diapositive 6"/>
          <p:cNvSpPr>
            <a:spLocks noGrp="1"/>
          </p:cNvSpPr>
          <p:nvPr>
            <p:ph type="sldNum" sz="quarter" idx="11"/>
          </p:nvPr>
        </p:nvSpPr>
        <p:spPr/>
        <p:txBody>
          <a:bodyPr rtlCol="0"/>
          <a:lstStyle/>
          <a:p>
            <a:fld id="{575D7596-D4E5-40EF-9977-72BB484B7B0A}" type="slidenum">
              <a:rPr lang="fr-BE" smtClean="0"/>
              <a:t>‹N°›</a:t>
            </a:fld>
            <a:endParaRPr lang="fr-BE"/>
          </a:p>
        </p:txBody>
      </p:sp>
      <p:sp>
        <p:nvSpPr>
          <p:cNvPr id="8" name="Espace réservé du pied de page 7"/>
          <p:cNvSpPr>
            <a:spLocks noGrp="1"/>
          </p:cNvSpPr>
          <p:nvPr>
            <p:ph type="ftr" sz="quarter" idx="12"/>
          </p:nvPr>
        </p:nvSpPr>
        <p:spPr/>
        <p:txBody>
          <a:bodyPr rtlCol="0"/>
          <a:lstStyle/>
          <a:p>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EC3428A-638A-466C-B4FC-DEC825494C80}" type="datetimeFigureOut">
              <a:rPr lang="fr-BE" smtClean="0"/>
              <a:t>26/08/2014</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575D7596-D4E5-40EF-9977-72BB484B7B0A}" type="slidenum">
              <a:rPr lang="fr-BE" smtClean="0"/>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1"/>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r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fr-FR" smtClean="0"/>
              <a:t>Modifiez le style du titre</a:t>
            </a:r>
            <a:endParaRPr kumimoji="0" lang="en-US"/>
          </a:p>
        </p:txBody>
      </p:sp>
      <p:sp>
        <p:nvSpPr>
          <p:cNvPr id="3" name="Espace réservé du texte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fr-FR" smtClean="0"/>
              <a:t>Modifiez les styles du texte du masque</a:t>
            </a:r>
          </a:p>
        </p:txBody>
      </p:sp>
      <p:sp>
        <p:nvSpPr>
          <p:cNvPr id="8" name="Connecteur droit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Connecteur droit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Connecteur droit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cteur droit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Ellipse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Espace réservé du contenu 17"/>
          <p:cNvSpPr>
            <a:spLocks noGrp="1"/>
          </p:cNvSpPr>
          <p:nvPr>
            <p:ph sz="quarter" idx="1"/>
          </p:nvPr>
        </p:nvSpPr>
        <p:spPr>
          <a:xfrm>
            <a:off x="304800" y="274320"/>
            <a:ext cx="5638800" cy="6327648"/>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1" name="Espace réservé de la date 20"/>
          <p:cNvSpPr>
            <a:spLocks noGrp="1"/>
          </p:cNvSpPr>
          <p:nvPr>
            <p:ph type="dt" sz="half" idx="14"/>
          </p:nvPr>
        </p:nvSpPr>
        <p:spPr/>
        <p:txBody>
          <a:bodyPr rtlCol="0"/>
          <a:lstStyle/>
          <a:p>
            <a:fld id="{4EC3428A-638A-466C-B4FC-DEC825494C80}" type="datetimeFigureOut">
              <a:rPr lang="fr-BE" smtClean="0"/>
              <a:t>26/08/2014</a:t>
            </a:fld>
            <a:endParaRPr lang="fr-BE"/>
          </a:p>
        </p:txBody>
      </p:sp>
      <p:sp>
        <p:nvSpPr>
          <p:cNvPr id="22" name="Espace réservé du numéro de diapositive 21"/>
          <p:cNvSpPr>
            <a:spLocks noGrp="1"/>
          </p:cNvSpPr>
          <p:nvPr>
            <p:ph type="sldNum" sz="quarter" idx="15"/>
          </p:nvPr>
        </p:nvSpPr>
        <p:spPr/>
        <p:txBody>
          <a:bodyPr rtlCol="0"/>
          <a:lstStyle/>
          <a:p>
            <a:fld id="{575D7596-D4E5-40EF-9977-72BB484B7B0A}" type="slidenum">
              <a:rPr lang="fr-BE" smtClean="0"/>
              <a:t>‹N°›</a:t>
            </a:fld>
            <a:endParaRPr lang="fr-BE"/>
          </a:p>
        </p:txBody>
      </p:sp>
      <p:sp>
        <p:nvSpPr>
          <p:cNvPr id="23" name="Espace réservé du pied de page 22"/>
          <p:cNvSpPr>
            <a:spLocks noGrp="1"/>
          </p:cNvSpPr>
          <p:nvPr>
            <p:ph type="ftr" sz="quarter" idx="16"/>
          </p:nvPr>
        </p:nvSpPr>
        <p:spPr/>
        <p:txBody>
          <a:bodyPr rtlCol="0"/>
          <a:lstStyle/>
          <a:p>
            <a:endParaRPr lang="fr-BE"/>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Connecteur droit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Ellipse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re 1"/>
          <p:cNvSpPr>
            <a:spLocks noGrp="1"/>
          </p:cNvSpPr>
          <p:nvPr>
            <p:ph type="title"/>
          </p:nvPr>
        </p:nvSpPr>
        <p:spPr>
          <a:xfrm rot="5400000">
            <a:off x="3350133" y="3200400"/>
            <a:ext cx="6309360" cy="457200"/>
          </a:xfrm>
        </p:spPr>
        <p:txBody>
          <a:bodyPr anchor="b"/>
          <a:lstStyle>
            <a:lvl1pPr algn="l">
              <a:buNone/>
              <a:defRPr sz="2000" b="1"/>
            </a:lvl1pPr>
          </a:lstStyle>
          <a:p>
            <a:r>
              <a:rPr kumimoji="0" lang="fr-FR" smtClean="0"/>
              <a:t>Modifiez le style du titre</a:t>
            </a:r>
            <a:endParaRPr kumimoji="0" lang="en-US"/>
          </a:p>
        </p:txBody>
      </p:sp>
      <p:sp>
        <p:nvSpPr>
          <p:cNvPr id="3" name="Espace réservé pour une image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fr-FR" smtClean="0"/>
              <a:t>Modifiez les styles du texte du masque</a:t>
            </a:r>
          </a:p>
        </p:txBody>
      </p:sp>
      <p:sp>
        <p:nvSpPr>
          <p:cNvPr id="10" name="Connecteur droit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necteur droit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Connecteur droit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Connecteur droit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Espace réservé de la date 16"/>
          <p:cNvSpPr>
            <a:spLocks noGrp="1"/>
          </p:cNvSpPr>
          <p:nvPr>
            <p:ph type="dt" sz="half" idx="10"/>
          </p:nvPr>
        </p:nvSpPr>
        <p:spPr/>
        <p:txBody>
          <a:bodyPr rtlCol="0"/>
          <a:lstStyle/>
          <a:p>
            <a:fld id="{4EC3428A-638A-466C-B4FC-DEC825494C80}" type="datetimeFigureOut">
              <a:rPr lang="fr-BE" smtClean="0"/>
              <a:t>26/08/2014</a:t>
            </a:fld>
            <a:endParaRPr lang="fr-BE"/>
          </a:p>
        </p:txBody>
      </p:sp>
      <p:sp>
        <p:nvSpPr>
          <p:cNvPr id="18" name="Espace réservé du numéro de diapositive 17"/>
          <p:cNvSpPr>
            <a:spLocks noGrp="1"/>
          </p:cNvSpPr>
          <p:nvPr>
            <p:ph type="sldNum" sz="quarter" idx="11"/>
          </p:nvPr>
        </p:nvSpPr>
        <p:spPr/>
        <p:txBody>
          <a:bodyPr rtlCol="0"/>
          <a:lstStyle/>
          <a:p>
            <a:fld id="{575D7596-D4E5-40EF-9977-72BB484B7B0A}" type="slidenum">
              <a:rPr lang="fr-BE" smtClean="0"/>
              <a:t>‹N°›</a:t>
            </a:fld>
            <a:endParaRPr lang="fr-BE"/>
          </a:p>
        </p:txBody>
      </p:sp>
      <p:sp>
        <p:nvSpPr>
          <p:cNvPr id="21" name="Espace réservé du pied de page 20"/>
          <p:cNvSpPr>
            <a:spLocks noGrp="1"/>
          </p:cNvSpPr>
          <p:nvPr>
            <p:ph type="ftr" sz="quarter" idx="12"/>
          </p:nvPr>
        </p:nvSpPr>
        <p:spPr/>
        <p:txBody>
          <a:bodyPr rtlCol="0"/>
          <a:lstStyle/>
          <a:p>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cteur droit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Espace réservé du titre 21"/>
          <p:cNvSpPr>
            <a:spLocks noGrp="1"/>
          </p:cNvSpPr>
          <p:nvPr>
            <p:ph type="title"/>
          </p:nvPr>
        </p:nvSpPr>
        <p:spPr>
          <a:xfrm>
            <a:off x="457200" y="274638"/>
            <a:ext cx="7467600" cy="1143000"/>
          </a:xfrm>
          <a:prstGeom prst="rect">
            <a:avLst/>
          </a:prstGeom>
        </p:spPr>
        <p:txBody>
          <a:bodyPr vert="horz" anchor="b">
            <a:normAutofit/>
          </a:bodyPr>
          <a:lstStyle/>
          <a:p>
            <a:r>
              <a:rPr kumimoji="0" lang="fr-FR" smtClean="0"/>
              <a:t>Modifiez le style du titre</a:t>
            </a:r>
            <a:endParaRPr kumimoji="0" lang="en-US"/>
          </a:p>
        </p:txBody>
      </p:sp>
      <p:sp>
        <p:nvSpPr>
          <p:cNvPr id="13" name="Espace réservé du texte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4EC3428A-638A-466C-B4FC-DEC825494C80}" type="datetimeFigureOut">
              <a:rPr lang="fr-BE" smtClean="0"/>
              <a:t>26/08/2014</a:t>
            </a:fld>
            <a:endParaRPr lang="fr-BE"/>
          </a:p>
        </p:txBody>
      </p:sp>
      <p:sp>
        <p:nvSpPr>
          <p:cNvPr id="3" name="Espace réservé du pied de page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fr-BE"/>
          </a:p>
        </p:txBody>
      </p:sp>
      <p:sp>
        <p:nvSpPr>
          <p:cNvPr id="7" name="Connecteur droit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Connecteur droit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cteur droit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Ellipse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space réservé du numéro de diapositive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575D7596-D4E5-40EF-9977-72BB484B7B0A}" type="slidenum">
              <a:rPr lang="fr-BE" smtClean="0"/>
              <a:t>‹N°›</a:t>
            </a:fld>
            <a:endParaRPr lang="fr-BE"/>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hyperlink" Target="http://erasq.acer.edu.au/index.php?cmd=toMaths" TargetMode="External"/><Relationship Id="rId2" Type="http://schemas.openxmlformats.org/officeDocument/2006/relationships/hyperlink" Target="http://erasq.acer.edu.au/index.php?cmd=cbaItemPreview&amp;unitVersionId=116"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2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chart" Target="../charts/chart7.xml"/><Relationship Id="rId4" Type="http://schemas.openxmlformats.org/officeDocument/2006/relationships/chart" Target="../charts/chart6.xml"/></Relationships>
</file>

<file path=ppt/slides/_rels/slide3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chart" Target="../charts/chart1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984176" y="1484784"/>
            <a:ext cx="7772400" cy="1470025"/>
          </a:xfrm>
        </p:spPr>
        <p:txBody>
          <a:bodyPr>
            <a:normAutofit fontScale="90000"/>
          </a:bodyPr>
          <a:lstStyle/>
          <a:p>
            <a:r>
              <a:rPr lang="fr-BE" dirty="0" smtClean="0"/>
              <a:t>A quoi servent les mathématiques?</a:t>
            </a:r>
            <a:br>
              <a:rPr lang="fr-BE" dirty="0" smtClean="0"/>
            </a:br>
            <a:r>
              <a:rPr lang="fr-BE" dirty="0" smtClean="0"/>
              <a:t>Regards croisés des évaluations externes (nationales et internationales) sur la question</a:t>
            </a:r>
            <a:endParaRPr lang="fr-BE" dirty="0"/>
          </a:p>
        </p:txBody>
      </p:sp>
      <p:sp>
        <p:nvSpPr>
          <p:cNvPr id="3" name="Sous-titre 2"/>
          <p:cNvSpPr>
            <a:spLocks noGrp="1"/>
          </p:cNvSpPr>
          <p:nvPr>
            <p:ph type="subTitle" idx="1"/>
          </p:nvPr>
        </p:nvSpPr>
        <p:spPr>
          <a:xfrm>
            <a:off x="2627784" y="4077072"/>
            <a:ext cx="6400800" cy="2132856"/>
          </a:xfrm>
        </p:spPr>
        <p:txBody>
          <a:bodyPr>
            <a:normAutofit/>
          </a:bodyPr>
          <a:lstStyle/>
          <a:p>
            <a:r>
              <a:rPr lang="fr-BE" dirty="0"/>
              <a:t>Isabelle </a:t>
            </a:r>
            <a:r>
              <a:rPr lang="fr-BE" dirty="0" err="1"/>
              <a:t>Demonty</a:t>
            </a:r>
            <a:r>
              <a:rPr lang="fr-BE" dirty="0"/>
              <a:t>, Service d’analyse des systèmes et des pratiques d’enseignement – </a:t>
            </a:r>
            <a:r>
              <a:rPr lang="fr-BE" dirty="0" err="1"/>
              <a:t>Ulg</a:t>
            </a:r>
            <a:r>
              <a:rPr lang="fr-BE" dirty="0"/>
              <a:t>.</a:t>
            </a:r>
          </a:p>
          <a:p>
            <a:r>
              <a:rPr lang="fr-BE" dirty="0" smtClean="0"/>
              <a:t>Léopold </a:t>
            </a:r>
            <a:r>
              <a:rPr lang="fr-BE" dirty="0" err="1" smtClean="0"/>
              <a:t>Kroemmer</a:t>
            </a:r>
            <a:r>
              <a:rPr lang="fr-BE" dirty="0" smtClean="0"/>
              <a:t>, Service général du pilotage du éducatif – Ministère de la Fédération Wallonie-Bruxelles.</a:t>
            </a:r>
          </a:p>
          <a:p>
            <a:endParaRPr lang="fr-BE" dirty="0" smtClean="0"/>
          </a:p>
        </p:txBody>
      </p:sp>
    </p:spTree>
    <p:extLst>
      <p:ext uri="{BB962C8B-B14F-4D97-AF65-F5344CB8AC3E}">
        <p14:creationId xmlns:p14="http://schemas.microsoft.com/office/powerpoint/2010/main" val="9289606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ctrTitle"/>
          </p:nvPr>
        </p:nvSpPr>
        <p:spPr>
          <a:xfrm>
            <a:off x="2286000" y="1988840"/>
            <a:ext cx="6172200" cy="1894362"/>
          </a:xfrm>
        </p:spPr>
        <p:txBody>
          <a:bodyPr>
            <a:normAutofit/>
          </a:bodyPr>
          <a:lstStyle/>
          <a:p>
            <a:pPr algn="ctr"/>
            <a:r>
              <a:rPr lang="fr-BE" dirty="0" smtClean="0"/>
              <a:t>PISA 2012</a:t>
            </a:r>
            <a:endParaRPr lang="fr-BE" dirty="0"/>
          </a:p>
        </p:txBody>
      </p:sp>
    </p:spTree>
    <p:extLst>
      <p:ext uri="{BB962C8B-B14F-4D97-AF65-F5344CB8AC3E}">
        <p14:creationId xmlns:p14="http://schemas.microsoft.com/office/powerpoint/2010/main" val="37545716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395536" y="404664"/>
            <a:ext cx="8229600" cy="4968552"/>
          </a:xfrm>
        </p:spPr>
        <p:txBody>
          <a:bodyPr>
            <a:normAutofit/>
          </a:bodyPr>
          <a:lstStyle/>
          <a:p>
            <a:pPr marL="0" indent="0" algn="just">
              <a:buNone/>
            </a:pPr>
            <a:r>
              <a:rPr lang="fr-BE" sz="2300" dirty="0" smtClean="0"/>
              <a:t>Quelques informations générales</a:t>
            </a:r>
            <a:endParaRPr lang="fr-BE" sz="2300" dirty="0"/>
          </a:p>
          <a:p>
            <a:pPr marL="0" indent="0" algn="just">
              <a:buNone/>
            </a:pPr>
            <a:r>
              <a:rPr lang="fr-BE" sz="2300" dirty="0" smtClean="0"/>
              <a:t>Ce que PISA évalue  - La culture mathématiques dans PISA 2012</a:t>
            </a:r>
          </a:p>
          <a:p>
            <a:pPr marL="365760" lvl="1" indent="0" algn="just">
              <a:buNone/>
            </a:pPr>
            <a:endParaRPr lang="fr-BE" sz="2000" dirty="0" smtClean="0"/>
          </a:p>
          <a:p>
            <a:pPr marL="0" indent="0">
              <a:buNone/>
            </a:pPr>
            <a:r>
              <a:rPr lang="fr-BE" sz="2800" dirty="0" smtClean="0"/>
              <a:t>Les résultats marquants de PISA 2012</a:t>
            </a:r>
          </a:p>
          <a:p>
            <a:pPr marL="365760" lvl="1" indent="0" algn="just">
              <a:buNone/>
            </a:pPr>
            <a:endParaRPr lang="fr-BE" sz="2000" dirty="0" smtClean="0"/>
          </a:p>
          <a:p>
            <a:pPr marL="0" indent="0" algn="just">
              <a:buNone/>
            </a:pPr>
            <a:endParaRPr lang="fr-BE" dirty="0" smtClean="0"/>
          </a:p>
          <a:p>
            <a:pPr algn="just"/>
            <a:endParaRPr lang="fr-BE" dirty="0"/>
          </a:p>
          <a:p>
            <a:pPr algn="just"/>
            <a:endParaRPr lang="fr-BE" dirty="0"/>
          </a:p>
        </p:txBody>
      </p:sp>
    </p:spTree>
    <p:extLst>
      <p:ext uri="{BB962C8B-B14F-4D97-AF65-F5344CB8AC3E}">
        <p14:creationId xmlns:p14="http://schemas.microsoft.com/office/powerpoint/2010/main" val="4845534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708920"/>
            <a:ext cx="8229600" cy="1143000"/>
          </a:xfrm>
        </p:spPr>
        <p:txBody>
          <a:bodyPr>
            <a:noAutofit/>
          </a:bodyPr>
          <a:lstStyle/>
          <a:p>
            <a:r>
              <a:rPr lang="fr-BE" sz="6000" b="1" dirty="0" smtClean="0">
                <a:solidFill>
                  <a:schemeClr val="accent1">
                    <a:lumMod val="50000"/>
                  </a:schemeClr>
                </a:solidFill>
              </a:rPr>
              <a:t>Quelques informations générales</a:t>
            </a:r>
            <a:endParaRPr lang="fr-BE" sz="6000" b="1" dirty="0">
              <a:solidFill>
                <a:schemeClr val="accent1">
                  <a:lumMod val="50000"/>
                </a:schemeClr>
              </a:solidFill>
            </a:endParaRPr>
          </a:p>
        </p:txBody>
      </p:sp>
    </p:spTree>
    <p:extLst>
      <p:ext uri="{BB962C8B-B14F-4D97-AF65-F5344CB8AC3E}">
        <p14:creationId xmlns:p14="http://schemas.microsoft.com/office/powerpoint/2010/main" val="41914470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idx="1"/>
          </p:nvPr>
        </p:nvSpPr>
        <p:spPr>
          <a:xfrm>
            <a:off x="395536" y="1292820"/>
            <a:ext cx="8435280" cy="5016500"/>
          </a:xfrm>
        </p:spPr>
        <p:txBody>
          <a:bodyPr/>
          <a:lstStyle/>
          <a:p>
            <a:pPr eaLnBrk="1" hangingPunct="1">
              <a:lnSpc>
                <a:spcPct val="130000"/>
              </a:lnSpc>
              <a:buClr>
                <a:schemeClr val="accent1"/>
              </a:buClr>
              <a:buSzPct val="100000"/>
              <a:buFont typeface="Wingdings" panose="05000000000000000000" pitchFamily="2" charset="2"/>
              <a:buChar char="§"/>
              <a:defRPr/>
            </a:pPr>
            <a:r>
              <a:rPr lang="fr-BE" sz="2800" dirty="0" smtClean="0"/>
              <a:t>65 pays (34 </a:t>
            </a:r>
            <a:r>
              <a:rPr lang="fr-BE" sz="2800" dirty="0" err="1" smtClean="0"/>
              <a:t>Ocdé</a:t>
            </a:r>
            <a:r>
              <a:rPr lang="fr-BE" sz="2800" dirty="0" smtClean="0"/>
              <a:t>, 31 partenaires)</a:t>
            </a:r>
          </a:p>
          <a:p>
            <a:pPr marL="0" indent="0" eaLnBrk="1" hangingPunct="1">
              <a:lnSpc>
                <a:spcPct val="130000"/>
              </a:lnSpc>
              <a:buClr>
                <a:schemeClr val="accent1"/>
              </a:buClr>
              <a:buSzPct val="100000"/>
              <a:buNone/>
              <a:defRPr/>
            </a:pPr>
            <a:endParaRPr lang="fr-BE" sz="2800" dirty="0" smtClean="0"/>
          </a:p>
          <a:p>
            <a:pPr eaLnBrk="1" hangingPunct="1">
              <a:lnSpc>
                <a:spcPct val="130000"/>
              </a:lnSpc>
              <a:buClr>
                <a:schemeClr val="accent1"/>
              </a:buClr>
              <a:buSzPct val="100000"/>
              <a:buFont typeface="Wingdings" panose="05000000000000000000" pitchFamily="2" charset="2"/>
              <a:buChar char="§"/>
            </a:pPr>
            <a:r>
              <a:rPr lang="fr-BE" sz="2800" dirty="0" smtClean="0"/>
              <a:t>510 000</a:t>
            </a:r>
            <a:r>
              <a:rPr lang="fr-BE" sz="2800" dirty="0" smtClean="0">
                <a:solidFill>
                  <a:srgbClr val="FF0000"/>
                </a:solidFill>
              </a:rPr>
              <a:t> </a:t>
            </a:r>
            <a:r>
              <a:rPr lang="fr-BE" sz="2800" dirty="0" smtClean="0"/>
              <a:t>élèves de 15 ans</a:t>
            </a:r>
          </a:p>
          <a:p>
            <a:pPr marL="0" indent="0" eaLnBrk="1" hangingPunct="1">
              <a:lnSpc>
                <a:spcPct val="130000"/>
              </a:lnSpc>
              <a:buClr>
                <a:schemeClr val="accent1"/>
              </a:buClr>
              <a:buSzPct val="100000"/>
              <a:buNone/>
            </a:pPr>
            <a:endParaRPr lang="fr-BE" sz="2800" dirty="0" smtClean="0"/>
          </a:p>
          <a:p>
            <a:pPr eaLnBrk="1" hangingPunct="1">
              <a:lnSpc>
                <a:spcPct val="130000"/>
              </a:lnSpc>
              <a:buClr>
                <a:schemeClr val="accent1"/>
              </a:buClr>
              <a:buSzPct val="100000"/>
              <a:buFont typeface="Wingdings" panose="05000000000000000000" pitchFamily="2" charset="2"/>
              <a:buChar char="§"/>
            </a:pPr>
            <a:r>
              <a:rPr lang="fr-BE" sz="2800" dirty="0" smtClean="0"/>
              <a:t>Fédération Wallonie-Bruxelles : échantillon représentatif des élèves de 15 ans (3 457 élèves -110 établissements)</a:t>
            </a:r>
          </a:p>
        </p:txBody>
      </p:sp>
    </p:spTree>
    <p:extLst>
      <p:ext uri="{BB962C8B-B14F-4D97-AF65-F5344CB8AC3E}">
        <p14:creationId xmlns:p14="http://schemas.microsoft.com/office/powerpoint/2010/main" val="90564941"/>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548680"/>
            <a:ext cx="8229600" cy="5184576"/>
          </a:xfrm>
        </p:spPr>
        <p:txBody>
          <a:bodyPr>
            <a:normAutofit fontScale="85000" lnSpcReduction="10000"/>
          </a:bodyPr>
          <a:lstStyle/>
          <a:p>
            <a:r>
              <a:rPr lang="fr-BE" altLang="fr-FR" sz="2800" dirty="0"/>
              <a:t>Tous les élèves passent des épreuves identiques traduites dans les différentes langues</a:t>
            </a:r>
          </a:p>
          <a:p>
            <a:pPr marL="457200" lvl="1" indent="0">
              <a:buClr>
                <a:srgbClr val="FFFF00"/>
              </a:buClr>
              <a:buSzPct val="70000"/>
              <a:buNone/>
            </a:pPr>
            <a:r>
              <a:rPr lang="fr-BE" sz="2100" dirty="0"/>
              <a:t>-  2h de test papier-crayon</a:t>
            </a:r>
          </a:p>
          <a:p>
            <a:pPr marL="400050" lvl="1" indent="0">
              <a:buClr>
                <a:srgbClr val="FFFF00"/>
              </a:buClr>
              <a:buSzPct val="70000"/>
              <a:buNone/>
            </a:pPr>
            <a:r>
              <a:rPr lang="fr-BE" sz="2100" dirty="0"/>
              <a:t>  - 40 minutes de test sur ordinateur (option)</a:t>
            </a:r>
          </a:p>
          <a:p>
            <a:pPr marL="400050" lvl="1" indent="0">
              <a:buClr>
                <a:srgbClr val="FFFF00"/>
              </a:buClr>
              <a:buSzPct val="70000"/>
              <a:buNone/>
            </a:pPr>
            <a:r>
              <a:rPr lang="fr-BE" sz="2100" dirty="0"/>
              <a:t>  - 45 minutes de questionnaire de </a:t>
            </a:r>
            <a:r>
              <a:rPr lang="fr-BE" sz="2100" dirty="0" smtClean="0"/>
              <a:t>contexte</a:t>
            </a:r>
          </a:p>
          <a:p>
            <a:pPr marL="400050" lvl="1" indent="0">
              <a:buClr>
                <a:srgbClr val="FFFF00"/>
              </a:buClr>
              <a:buSzPct val="70000"/>
              <a:buNone/>
            </a:pPr>
            <a:endParaRPr lang="fr-BE" sz="2000" dirty="0"/>
          </a:p>
          <a:p>
            <a:r>
              <a:rPr lang="fr-BE" altLang="fr-FR" sz="2800" dirty="0"/>
              <a:t>Un questionnaire à l’élève et au chef d’établissement </a:t>
            </a:r>
          </a:p>
          <a:p>
            <a:pPr marL="617220" lvl="1" indent="-342900">
              <a:buFont typeface="Symbol" pitchFamily="18" charset="2"/>
              <a:buChar char="Þ"/>
            </a:pPr>
            <a:r>
              <a:rPr lang="fr-BE" altLang="fr-FR" dirty="0">
                <a:cs typeface="Arial" charset="0"/>
              </a:rPr>
              <a:t>informations pour comprendre et relativiser les performances entre et à l’intérieur des systèmes éducatifs</a:t>
            </a:r>
          </a:p>
          <a:p>
            <a:pPr marL="274320" lvl="1" indent="0">
              <a:buNone/>
            </a:pPr>
            <a:endParaRPr lang="fr-FR" altLang="fr-FR" dirty="0"/>
          </a:p>
          <a:p>
            <a:r>
              <a:rPr lang="fr-BE" altLang="fr-FR" sz="2800" dirty="0"/>
              <a:t>Des formats de </a:t>
            </a:r>
            <a:r>
              <a:rPr lang="fr-BE" altLang="fr-FR" sz="2800" dirty="0" smtClean="0"/>
              <a:t>questions </a:t>
            </a:r>
            <a:r>
              <a:rPr lang="fr-BE" altLang="fr-FR" sz="2800" dirty="0"/>
              <a:t>variés : 1/3 de QCM, 1/3 de QO à réponse brève, 1/3 de QO à réponse construite</a:t>
            </a:r>
          </a:p>
          <a:p>
            <a:endParaRPr lang="fr-BE" altLang="fr-FR" sz="2800" dirty="0"/>
          </a:p>
          <a:p>
            <a:r>
              <a:rPr lang="fr-BE" altLang="fr-FR" sz="2800" dirty="0"/>
              <a:t>Des modalités de correction standardisées (correcteurs experts + vérification de la concordance)</a:t>
            </a:r>
            <a:endParaRPr lang="fr-FR" altLang="fr-FR" dirty="0"/>
          </a:p>
          <a:p>
            <a:endParaRPr lang="fr-BE" dirty="0"/>
          </a:p>
        </p:txBody>
      </p:sp>
      <p:sp>
        <p:nvSpPr>
          <p:cNvPr id="5" name="Espace réservé du pied de page 3"/>
          <p:cNvSpPr>
            <a:spLocks noGrp="1"/>
          </p:cNvSpPr>
          <p:nvPr>
            <p:ph type="ftr" sz="quarter" idx="4294967295"/>
          </p:nvPr>
        </p:nvSpPr>
        <p:spPr>
          <a:xfrm>
            <a:off x="2476128" y="6356350"/>
            <a:ext cx="4616152" cy="365125"/>
          </a:xfrm>
          <a:prstGeom prst="rect">
            <a:avLst/>
          </a:prstGeom>
        </p:spPr>
        <p:txBody>
          <a:bodyPr/>
          <a:lstStyle/>
          <a:p>
            <a:pPr>
              <a:defRPr/>
            </a:pPr>
            <a:r>
              <a:rPr lang="fr-FR" dirty="0" smtClean="0"/>
              <a:t>Baye et al. (2013). Les mathématiques à 15 ans - Résultats de PISA 2012</a:t>
            </a:r>
            <a:endParaRPr lang="fr-FR" dirty="0"/>
          </a:p>
        </p:txBody>
      </p:sp>
    </p:spTree>
    <p:extLst>
      <p:ext uri="{BB962C8B-B14F-4D97-AF65-F5344CB8AC3E}">
        <p14:creationId xmlns:p14="http://schemas.microsoft.com/office/powerpoint/2010/main" val="11910454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323528" y="54504"/>
            <a:ext cx="8229600" cy="1143000"/>
          </a:xfrm>
        </p:spPr>
        <p:txBody>
          <a:bodyPr>
            <a:normAutofit/>
          </a:bodyPr>
          <a:lstStyle/>
          <a:p>
            <a:pPr algn="ctr">
              <a:lnSpc>
                <a:spcPts val="4000"/>
              </a:lnSpc>
            </a:pPr>
            <a:r>
              <a:rPr lang="fr-BE" sz="3600" dirty="0" smtClean="0">
                <a:solidFill>
                  <a:schemeClr val="accent1">
                    <a:lumMod val="50000"/>
                  </a:schemeClr>
                </a:solidFill>
              </a:rPr>
              <a:t>La culture mathématique dans PISA 2012</a:t>
            </a:r>
            <a:endParaRPr lang="fr-BE" sz="3600" dirty="0">
              <a:solidFill>
                <a:schemeClr val="accent1">
                  <a:lumMod val="50000"/>
                </a:schemeClr>
              </a:solidFill>
            </a:endParaRPr>
          </a:p>
        </p:txBody>
      </p:sp>
      <p:sp>
        <p:nvSpPr>
          <p:cNvPr id="5" name="Espace réservé du contenu 4"/>
          <p:cNvSpPr>
            <a:spLocks noGrp="1"/>
          </p:cNvSpPr>
          <p:nvPr>
            <p:ph sz="quarter" idx="1"/>
          </p:nvPr>
        </p:nvSpPr>
        <p:spPr>
          <a:xfrm>
            <a:off x="107504" y="1412776"/>
            <a:ext cx="8229600" cy="4824536"/>
          </a:xfrm>
        </p:spPr>
        <p:txBody>
          <a:bodyPr>
            <a:normAutofit fontScale="85000" lnSpcReduction="10000"/>
          </a:bodyPr>
          <a:lstStyle/>
          <a:p>
            <a:pPr marL="0" indent="0">
              <a:buNone/>
            </a:pPr>
            <a:r>
              <a:rPr lang="fr-BE" sz="2800" dirty="0" smtClean="0"/>
              <a:t>Aptitude à </a:t>
            </a:r>
            <a:endParaRPr lang="fr-BE" sz="2800" dirty="0"/>
          </a:p>
          <a:p>
            <a:r>
              <a:rPr lang="fr-BE" sz="2800" dirty="0" smtClean="0"/>
              <a:t>Formuler, employer et interpréter les mathématiques dans un éventail de contextes</a:t>
            </a:r>
          </a:p>
          <a:p>
            <a:pPr marL="0" indent="0">
              <a:buNone/>
            </a:pPr>
            <a:endParaRPr lang="fr-BE" sz="2800" dirty="0" smtClean="0"/>
          </a:p>
          <a:p>
            <a:r>
              <a:rPr lang="fr-BE" sz="2800" dirty="0" smtClean="0"/>
              <a:t>Se livrer à un raisonnement mathématique et utiliser des concepts, faits, procédures et outils mathématiques pour décrire, expliquer et prédire des phénomènes</a:t>
            </a:r>
          </a:p>
          <a:p>
            <a:pPr marL="0" indent="0">
              <a:buNone/>
            </a:pPr>
            <a:endParaRPr lang="fr-BE" sz="2800" dirty="0" smtClean="0"/>
          </a:p>
          <a:p>
            <a:r>
              <a:rPr lang="fr-BE" sz="2800" dirty="0" smtClean="0"/>
              <a:t>Comprendre le rôle que les mathématiques jouent dans le monde</a:t>
            </a:r>
          </a:p>
          <a:p>
            <a:endParaRPr lang="fr-BE" sz="2800" dirty="0"/>
          </a:p>
          <a:p>
            <a:r>
              <a:rPr lang="fr-BE" sz="2800" dirty="0" smtClean="0"/>
              <a:t>Se comporter en citoyen constructif, engagé et réfléchi</a:t>
            </a:r>
            <a:endParaRPr lang="fr-BE" sz="2800" dirty="0"/>
          </a:p>
        </p:txBody>
      </p:sp>
      <p:cxnSp>
        <p:nvCxnSpPr>
          <p:cNvPr id="3" name="Connecteur droit 2"/>
          <p:cNvCxnSpPr/>
          <p:nvPr/>
        </p:nvCxnSpPr>
        <p:spPr>
          <a:xfrm>
            <a:off x="1763688" y="2564904"/>
            <a:ext cx="27815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a:off x="2542128" y="3316048"/>
            <a:ext cx="1800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a:off x="5148064" y="3645024"/>
            <a:ext cx="792088"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7424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e 2"/>
          <p:cNvGrpSpPr/>
          <p:nvPr/>
        </p:nvGrpSpPr>
        <p:grpSpPr>
          <a:xfrm>
            <a:off x="575483" y="2579418"/>
            <a:ext cx="7993033" cy="3744416"/>
            <a:chOff x="827584" y="2708920"/>
            <a:chExt cx="7993033" cy="3744416"/>
          </a:xfrm>
          <a:solidFill>
            <a:schemeClr val="accent1">
              <a:lumMod val="60000"/>
              <a:lumOff val="40000"/>
            </a:schemeClr>
          </a:solidFill>
        </p:grpSpPr>
        <p:sp>
          <p:nvSpPr>
            <p:cNvPr id="18" name="Rectangle à coins arrondis 17"/>
            <p:cNvSpPr/>
            <p:nvPr/>
          </p:nvSpPr>
          <p:spPr bwMode="auto">
            <a:xfrm>
              <a:off x="827584" y="2708920"/>
              <a:ext cx="7993033" cy="3744416"/>
            </a:xfrm>
            <a:prstGeom prst="roundRect">
              <a:avLst/>
            </a:prstGeom>
            <a:grp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BE" sz="1800" b="0" i="0" u="none" strike="noStrike" cap="none" normalizeH="0" baseline="0" smtClean="0">
                <a:ln>
                  <a:noFill/>
                </a:ln>
                <a:solidFill>
                  <a:schemeClr val="tx1"/>
                </a:solidFill>
                <a:effectLst/>
                <a:latin typeface="Arial" charset="0"/>
              </a:endParaRPr>
            </a:p>
          </p:txBody>
        </p:sp>
        <p:sp>
          <p:nvSpPr>
            <p:cNvPr id="19" name="ZoneTexte 18"/>
            <p:cNvSpPr txBox="1"/>
            <p:nvPr/>
          </p:nvSpPr>
          <p:spPr>
            <a:xfrm>
              <a:off x="1259632" y="2780928"/>
              <a:ext cx="7128792" cy="400110"/>
            </a:xfrm>
            <a:prstGeom prst="rect">
              <a:avLst/>
            </a:prstGeom>
            <a:grpFill/>
          </p:spPr>
          <p:txBody>
            <a:bodyPr wrap="square" rtlCol="0">
              <a:spAutoFit/>
            </a:bodyPr>
            <a:lstStyle/>
            <a:p>
              <a:pPr lvl="1"/>
              <a:r>
                <a:rPr lang="fr-BE" sz="2000" dirty="0" smtClean="0"/>
                <a:t>Concepts, savoirs et savoir-faire mathématiques</a:t>
              </a:r>
            </a:p>
          </p:txBody>
        </p:sp>
      </p:grpSp>
      <p:sp>
        <p:nvSpPr>
          <p:cNvPr id="7" name="ZoneTexte 6"/>
          <p:cNvSpPr txBox="1"/>
          <p:nvPr/>
        </p:nvSpPr>
        <p:spPr>
          <a:xfrm>
            <a:off x="5715333" y="5574553"/>
            <a:ext cx="2016224" cy="646331"/>
          </a:xfrm>
          <a:prstGeom prst="rect">
            <a:avLst/>
          </a:prstGeom>
          <a:noFill/>
        </p:spPr>
        <p:txBody>
          <a:bodyPr wrap="square" rtlCol="0">
            <a:spAutoFit/>
          </a:bodyPr>
          <a:lstStyle/>
          <a:p>
            <a:pPr algn="ctr"/>
            <a:r>
              <a:rPr lang="fr-BE" dirty="0" smtClean="0"/>
              <a:t>Résultats mathématiques</a:t>
            </a:r>
            <a:endParaRPr lang="fr-BE" dirty="0"/>
          </a:p>
        </p:txBody>
      </p:sp>
      <p:sp>
        <p:nvSpPr>
          <p:cNvPr id="17" name="Rectangle à coins arrondis 16"/>
          <p:cNvSpPr/>
          <p:nvPr/>
        </p:nvSpPr>
        <p:spPr bwMode="auto">
          <a:xfrm>
            <a:off x="1232205" y="3299498"/>
            <a:ext cx="6832110" cy="2952328"/>
          </a:xfrm>
          <a:prstGeom prst="roundRect">
            <a:avLst/>
          </a:prstGeom>
          <a:solidFill>
            <a:schemeClr val="accent1">
              <a:lumMod val="20000"/>
              <a:lumOff val="80000"/>
            </a:schemeClr>
          </a:solidFill>
          <a:ln w="12700" cap="sq" cmpd="sng" algn="ctr">
            <a:solidFill>
              <a:schemeClr val="tx1"/>
            </a:solidFill>
            <a:prstDash val="solid"/>
            <a:round/>
            <a:headEnd type="none" w="sm" len="sm"/>
            <a:tailEnd type="none" w="sm" len="sm"/>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BE" sz="1800" b="0" i="0" u="none" strike="noStrike" cap="none" normalizeH="0" baseline="0" smtClean="0">
              <a:ln>
                <a:noFill/>
              </a:ln>
              <a:solidFill>
                <a:schemeClr val="tx1"/>
              </a:solidFill>
              <a:effectLst/>
              <a:latin typeface="Arial" charset="0"/>
            </a:endParaRPr>
          </a:p>
        </p:txBody>
      </p:sp>
      <p:sp>
        <p:nvSpPr>
          <p:cNvPr id="5" name="ZoneTexte 4"/>
          <p:cNvSpPr txBox="1"/>
          <p:nvPr/>
        </p:nvSpPr>
        <p:spPr>
          <a:xfrm>
            <a:off x="1655603" y="3515522"/>
            <a:ext cx="2016224" cy="369332"/>
          </a:xfrm>
          <a:prstGeom prst="rect">
            <a:avLst/>
          </a:prstGeom>
          <a:noFill/>
        </p:spPr>
        <p:txBody>
          <a:bodyPr wrap="square" rtlCol="0">
            <a:spAutoFit/>
          </a:bodyPr>
          <a:lstStyle/>
          <a:p>
            <a:pPr algn="ctr"/>
            <a:r>
              <a:rPr lang="fr-BE" dirty="0" smtClean="0"/>
              <a:t>Enoncé</a:t>
            </a:r>
            <a:endParaRPr lang="fr-BE" dirty="0"/>
          </a:p>
        </p:txBody>
      </p:sp>
      <p:sp>
        <p:nvSpPr>
          <p:cNvPr id="6" name="ZoneTexte 5"/>
          <p:cNvSpPr txBox="1"/>
          <p:nvPr/>
        </p:nvSpPr>
        <p:spPr>
          <a:xfrm>
            <a:off x="5823417" y="3299498"/>
            <a:ext cx="2016224" cy="646331"/>
          </a:xfrm>
          <a:prstGeom prst="rect">
            <a:avLst/>
          </a:prstGeom>
          <a:noFill/>
        </p:spPr>
        <p:txBody>
          <a:bodyPr wrap="square" rtlCol="0">
            <a:spAutoFit/>
          </a:bodyPr>
          <a:lstStyle/>
          <a:p>
            <a:pPr algn="ctr"/>
            <a:r>
              <a:rPr lang="fr-BE" dirty="0" smtClean="0"/>
              <a:t>Problème mathématique</a:t>
            </a:r>
            <a:endParaRPr lang="fr-BE" dirty="0"/>
          </a:p>
        </p:txBody>
      </p:sp>
      <p:sp>
        <p:nvSpPr>
          <p:cNvPr id="8" name="ZoneTexte 7"/>
          <p:cNvSpPr txBox="1"/>
          <p:nvPr/>
        </p:nvSpPr>
        <p:spPr>
          <a:xfrm>
            <a:off x="1439579" y="5387730"/>
            <a:ext cx="2016224" cy="646331"/>
          </a:xfrm>
          <a:prstGeom prst="rect">
            <a:avLst/>
          </a:prstGeom>
          <a:noFill/>
        </p:spPr>
        <p:txBody>
          <a:bodyPr wrap="square" rtlCol="0">
            <a:spAutoFit/>
          </a:bodyPr>
          <a:lstStyle/>
          <a:p>
            <a:pPr algn="ctr"/>
            <a:r>
              <a:rPr lang="fr-BE" dirty="0" smtClean="0"/>
              <a:t>Résultats contextualisés</a:t>
            </a:r>
            <a:endParaRPr lang="fr-BE" dirty="0"/>
          </a:p>
        </p:txBody>
      </p:sp>
      <p:grpSp>
        <p:nvGrpSpPr>
          <p:cNvPr id="24" name="Groupe 23"/>
          <p:cNvGrpSpPr/>
          <p:nvPr/>
        </p:nvGrpSpPr>
        <p:grpSpPr>
          <a:xfrm>
            <a:off x="3835460" y="3443514"/>
            <a:ext cx="1893068" cy="646330"/>
            <a:chOff x="5395868" y="3644752"/>
            <a:chExt cx="1259431" cy="646330"/>
          </a:xfrm>
        </p:grpSpPr>
        <p:sp>
          <p:nvSpPr>
            <p:cNvPr id="9" name="Flèche droite 8"/>
            <p:cNvSpPr/>
            <p:nvPr/>
          </p:nvSpPr>
          <p:spPr bwMode="auto">
            <a:xfrm>
              <a:off x="5395868" y="3644752"/>
              <a:ext cx="1151983" cy="646330"/>
            </a:xfrm>
            <a:prstGeom prst="rightArrow">
              <a:avLst/>
            </a:pr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BE" sz="1800" b="0" i="0" u="none" strike="noStrike" cap="none" normalizeH="0" baseline="0" smtClean="0">
                <a:ln>
                  <a:noFill/>
                </a:ln>
                <a:solidFill>
                  <a:schemeClr val="tx1"/>
                </a:solidFill>
                <a:effectLst/>
                <a:latin typeface="Arial" charset="0"/>
              </a:endParaRPr>
            </a:p>
          </p:txBody>
        </p:sp>
        <p:sp>
          <p:nvSpPr>
            <p:cNvPr id="10" name="ZoneTexte 9"/>
            <p:cNvSpPr txBox="1"/>
            <p:nvPr/>
          </p:nvSpPr>
          <p:spPr>
            <a:xfrm>
              <a:off x="5503316" y="3768364"/>
              <a:ext cx="1151983" cy="369332"/>
            </a:xfrm>
            <a:prstGeom prst="rect">
              <a:avLst/>
            </a:prstGeom>
            <a:noFill/>
          </p:spPr>
          <p:txBody>
            <a:bodyPr wrap="square" rtlCol="0">
              <a:spAutoFit/>
            </a:bodyPr>
            <a:lstStyle/>
            <a:p>
              <a:r>
                <a:rPr lang="fr-BE" b="1" dirty="0" smtClean="0">
                  <a:solidFill>
                    <a:schemeClr val="bg1"/>
                  </a:solidFill>
                </a:rPr>
                <a:t>formuler</a:t>
              </a:r>
              <a:endParaRPr lang="fr-BE" b="1" dirty="0">
                <a:solidFill>
                  <a:schemeClr val="bg1"/>
                </a:solidFill>
              </a:endParaRPr>
            </a:p>
          </p:txBody>
        </p:sp>
      </p:grpSp>
      <p:grpSp>
        <p:nvGrpSpPr>
          <p:cNvPr id="25" name="Groupe 24"/>
          <p:cNvGrpSpPr/>
          <p:nvPr/>
        </p:nvGrpSpPr>
        <p:grpSpPr>
          <a:xfrm>
            <a:off x="5567020" y="4619108"/>
            <a:ext cx="2474308" cy="718802"/>
            <a:chOff x="6447207" y="4510398"/>
            <a:chExt cx="2157241" cy="718802"/>
          </a:xfrm>
        </p:grpSpPr>
        <p:sp>
          <p:nvSpPr>
            <p:cNvPr id="11" name="Flèche vers le bas 10"/>
            <p:cNvSpPr/>
            <p:nvPr/>
          </p:nvSpPr>
          <p:spPr bwMode="auto">
            <a:xfrm>
              <a:off x="6447207" y="4530261"/>
              <a:ext cx="2157241" cy="698939"/>
            </a:xfrm>
            <a:prstGeom prst="downArrow">
              <a:avLst>
                <a:gd name="adj1" fmla="val 50000"/>
                <a:gd name="adj2" fmla="val 41374"/>
              </a:avLst>
            </a:pr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BE" sz="1800" b="0" i="0" u="none" strike="noStrike" cap="none" normalizeH="0" baseline="0" smtClean="0">
                <a:ln>
                  <a:noFill/>
                </a:ln>
                <a:solidFill>
                  <a:schemeClr val="tx1"/>
                </a:solidFill>
                <a:effectLst/>
                <a:latin typeface="Arial" charset="0"/>
              </a:endParaRPr>
            </a:p>
          </p:txBody>
        </p:sp>
        <p:sp>
          <p:nvSpPr>
            <p:cNvPr id="12" name="ZoneTexte 11"/>
            <p:cNvSpPr txBox="1"/>
            <p:nvPr/>
          </p:nvSpPr>
          <p:spPr>
            <a:xfrm>
              <a:off x="6919353" y="4510398"/>
              <a:ext cx="1260648" cy="369332"/>
            </a:xfrm>
            <a:prstGeom prst="rect">
              <a:avLst/>
            </a:prstGeom>
            <a:noFill/>
          </p:spPr>
          <p:txBody>
            <a:bodyPr wrap="square" rtlCol="0">
              <a:spAutoFit/>
            </a:bodyPr>
            <a:lstStyle/>
            <a:p>
              <a:r>
                <a:rPr lang="fr-BE" b="1" dirty="0" smtClean="0">
                  <a:solidFill>
                    <a:schemeClr val="bg1"/>
                  </a:solidFill>
                </a:rPr>
                <a:t>employer</a:t>
              </a:r>
              <a:endParaRPr lang="fr-BE" b="1" dirty="0">
                <a:solidFill>
                  <a:schemeClr val="bg1"/>
                </a:solidFill>
              </a:endParaRPr>
            </a:p>
          </p:txBody>
        </p:sp>
      </p:grpSp>
      <p:grpSp>
        <p:nvGrpSpPr>
          <p:cNvPr id="26" name="Groupe 25"/>
          <p:cNvGrpSpPr/>
          <p:nvPr/>
        </p:nvGrpSpPr>
        <p:grpSpPr>
          <a:xfrm>
            <a:off x="3743835" y="5369727"/>
            <a:ext cx="2592288" cy="824604"/>
            <a:chOff x="5422630" y="5367283"/>
            <a:chExt cx="1888341" cy="646330"/>
          </a:xfrm>
        </p:grpSpPr>
        <p:sp>
          <p:nvSpPr>
            <p:cNvPr id="13" name="Flèche droite 12"/>
            <p:cNvSpPr/>
            <p:nvPr/>
          </p:nvSpPr>
          <p:spPr bwMode="auto">
            <a:xfrm rot="10800000">
              <a:off x="5422630" y="5367283"/>
              <a:ext cx="1373560" cy="646330"/>
            </a:xfrm>
            <a:prstGeom prst="rightArrow">
              <a:avLst/>
            </a:pr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BE" sz="1800" b="0" i="0" u="none" strike="noStrike" cap="none" normalizeH="0" baseline="0" smtClean="0">
                <a:ln>
                  <a:noFill/>
                </a:ln>
                <a:solidFill>
                  <a:schemeClr val="tx1"/>
                </a:solidFill>
                <a:effectLst/>
                <a:latin typeface="Arial" charset="0"/>
              </a:endParaRPr>
            </a:p>
          </p:txBody>
        </p:sp>
        <p:sp>
          <p:nvSpPr>
            <p:cNvPr id="14" name="ZoneTexte 13"/>
            <p:cNvSpPr txBox="1"/>
            <p:nvPr/>
          </p:nvSpPr>
          <p:spPr>
            <a:xfrm>
              <a:off x="5713838" y="5543432"/>
              <a:ext cx="1597133" cy="289485"/>
            </a:xfrm>
            <a:prstGeom prst="rect">
              <a:avLst/>
            </a:prstGeom>
            <a:noFill/>
          </p:spPr>
          <p:txBody>
            <a:bodyPr wrap="square" rtlCol="0">
              <a:spAutoFit/>
            </a:bodyPr>
            <a:lstStyle/>
            <a:p>
              <a:r>
                <a:rPr lang="fr-BE" b="1" dirty="0" smtClean="0">
                  <a:solidFill>
                    <a:schemeClr val="bg1"/>
                  </a:solidFill>
                </a:rPr>
                <a:t>interpréter</a:t>
              </a:r>
              <a:endParaRPr lang="fr-BE" b="1" dirty="0">
                <a:solidFill>
                  <a:schemeClr val="bg1"/>
                </a:solidFill>
              </a:endParaRPr>
            </a:p>
          </p:txBody>
        </p:sp>
      </p:grpSp>
      <p:grpSp>
        <p:nvGrpSpPr>
          <p:cNvPr id="27" name="Groupe 26"/>
          <p:cNvGrpSpPr/>
          <p:nvPr/>
        </p:nvGrpSpPr>
        <p:grpSpPr>
          <a:xfrm>
            <a:off x="1367571" y="4379618"/>
            <a:ext cx="2051720" cy="698940"/>
            <a:chOff x="3331098" y="4602268"/>
            <a:chExt cx="2051720" cy="698940"/>
          </a:xfrm>
        </p:grpSpPr>
        <p:sp>
          <p:nvSpPr>
            <p:cNvPr id="15" name="Flèche vers le bas 14"/>
            <p:cNvSpPr/>
            <p:nvPr/>
          </p:nvSpPr>
          <p:spPr bwMode="auto">
            <a:xfrm rot="10800000">
              <a:off x="3331098" y="4602268"/>
              <a:ext cx="2051720" cy="698939"/>
            </a:xfrm>
            <a:prstGeom prst="downArrow">
              <a:avLst>
                <a:gd name="adj1" fmla="val 50000"/>
                <a:gd name="adj2" fmla="val 41374"/>
              </a:avLst>
            </a:pr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BE" sz="1800" b="0" i="0" u="none" strike="noStrike" cap="none" normalizeH="0" baseline="0" smtClean="0">
                <a:ln>
                  <a:noFill/>
                </a:ln>
                <a:solidFill>
                  <a:schemeClr val="tx1"/>
                </a:solidFill>
                <a:effectLst/>
                <a:latin typeface="Arial" charset="0"/>
              </a:endParaRPr>
            </a:p>
          </p:txBody>
        </p:sp>
        <p:sp>
          <p:nvSpPr>
            <p:cNvPr id="16" name="ZoneTexte 15"/>
            <p:cNvSpPr txBox="1"/>
            <p:nvPr/>
          </p:nvSpPr>
          <p:spPr>
            <a:xfrm>
              <a:off x="3764044" y="4931876"/>
              <a:ext cx="1151983" cy="369332"/>
            </a:xfrm>
            <a:prstGeom prst="rect">
              <a:avLst/>
            </a:prstGeom>
            <a:noFill/>
          </p:spPr>
          <p:txBody>
            <a:bodyPr wrap="square" rtlCol="0">
              <a:spAutoFit/>
            </a:bodyPr>
            <a:lstStyle/>
            <a:p>
              <a:pPr algn="ctr"/>
              <a:r>
                <a:rPr lang="fr-BE" b="1" dirty="0" smtClean="0">
                  <a:solidFill>
                    <a:schemeClr val="bg1"/>
                  </a:solidFill>
                </a:rPr>
                <a:t>évaluer</a:t>
              </a:r>
              <a:endParaRPr lang="fr-BE" b="1" dirty="0">
                <a:solidFill>
                  <a:schemeClr val="bg1"/>
                </a:solidFill>
              </a:endParaRPr>
            </a:p>
          </p:txBody>
        </p:sp>
      </p:grpSp>
      <p:sp>
        <p:nvSpPr>
          <p:cNvPr id="23" name="ZoneTexte 22"/>
          <p:cNvSpPr txBox="1"/>
          <p:nvPr/>
        </p:nvSpPr>
        <p:spPr>
          <a:xfrm>
            <a:off x="5688051" y="5369727"/>
            <a:ext cx="2384769" cy="646331"/>
          </a:xfrm>
          <a:prstGeom prst="rect">
            <a:avLst/>
          </a:prstGeom>
          <a:noFill/>
        </p:spPr>
        <p:txBody>
          <a:bodyPr wrap="square" rtlCol="0">
            <a:spAutoFit/>
          </a:bodyPr>
          <a:lstStyle/>
          <a:p>
            <a:pPr algn="ctr"/>
            <a:r>
              <a:rPr lang="fr-BE" dirty="0" smtClean="0"/>
              <a:t>Résultats mathématiques</a:t>
            </a:r>
            <a:endParaRPr lang="fr-BE" dirty="0"/>
          </a:p>
        </p:txBody>
      </p:sp>
      <p:sp>
        <p:nvSpPr>
          <p:cNvPr id="20" name="ZoneTexte 19"/>
          <p:cNvSpPr txBox="1"/>
          <p:nvPr/>
        </p:nvSpPr>
        <p:spPr>
          <a:xfrm>
            <a:off x="3887851" y="4235602"/>
            <a:ext cx="1639220" cy="923330"/>
          </a:xfrm>
          <a:prstGeom prst="rect">
            <a:avLst/>
          </a:prstGeom>
          <a:noFill/>
        </p:spPr>
        <p:txBody>
          <a:bodyPr wrap="square" rtlCol="0">
            <a:spAutoFit/>
          </a:bodyPr>
          <a:lstStyle/>
          <a:p>
            <a:pPr algn="ctr"/>
            <a:r>
              <a:rPr lang="fr-BE" b="1" dirty="0" smtClean="0"/>
              <a:t>Résolution de problèmes</a:t>
            </a:r>
            <a:endParaRPr lang="fr-BE" b="1" dirty="0"/>
          </a:p>
        </p:txBody>
      </p:sp>
      <p:graphicFrame>
        <p:nvGraphicFramePr>
          <p:cNvPr id="28" name="Tableau 27"/>
          <p:cNvGraphicFramePr>
            <a:graphicFrameLocks noGrp="1"/>
          </p:cNvGraphicFramePr>
          <p:nvPr>
            <p:extLst>
              <p:ext uri="{D42A27DB-BD31-4B8C-83A1-F6EECF244321}">
                <p14:modId xmlns:p14="http://schemas.microsoft.com/office/powerpoint/2010/main" val="2066112671"/>
              </p:ext>
            </p:extLst>
          </p:nvPr>
        </p:nvGraphicFramePr>
        <p:xfrm>
          <a:off x="5376622" y="260648"/>
          <a:ext cx="3048000" cy="2042160"/>
        </p:xfrm>
        <a:graphic>
          <a:graphicData uri="http://schemas.openxmlformats.org/drawingml/2006/table">
            <a:tbl>
              <a:tblPr firstRow="1" bandRow="1">
                <a:tableStyleId>{5C22544A-7EE6-4342-B048-85BDC9FD1C3A}</a:tableStyleId>
              </a:tblPr>
              <a:tblGrid>
                <a:gridCol w="3048000"/>
              </a:tblGrid>
              <a:tr h="370840">
                <a:tc>
                  <a:txBody>
                    <a:bodyPr/>
                    <a:lstStyle/>
                    <a:p>
                      <a:pPr algn="ctr"/>
                      <a:r>
                        <a:rPr lang="fr-BE" sz="2400" dirty="0" smtClean="0"/>
                        <a:t>Contexte</a:t>
                      </a:r>
                      <a:endParaRPr lang="fr-BE" sz="2400" dirty="0"/>
                    </a:p>
                  </a:txBody>
                  <a:tcPr/>
                </a:tc>
              </a:tr>
              <a:tr h="370840">
                <a:tc>
                  <a:txBody>
                    <a:bodyPr/>
                    <a:lstStyle/>
                    <a:p>
                      <a:pPr algn="ctr"/>
                      <a:r>
                        <a:rPr lang="fr-BE" sz="2000" baseline="0" dirty="0" smtClean="0"/>
                        <a:t>Personnel</a:t>
                      </a:r>
                      <a:endParaRPr lang="fr-BE" sz="2000" dirty="0"/>
                    </a:p>
                  </a:txBody>
                  <a:tcPr/>
                </a:tc>
              </a:tr>
              <a:tr h="370840">
                <a:tc>
                  <a:txBody>
                    <a:bodyPr/>
                    <a:lstStyle/>
                    <a:p>
                      <a:pPr algn="ctr"/>
                      <a:r>
                        <a:rPr lang="fr-BE" sz="2000" dirty="0" smtClean="0"/>
                        <a:t>Sociétal</a:t>
                      </a:r>
                      <a:endParaRPr lang="fr-BE" sz="2000" dirty="0"/>
                    </a:p>
                  </a:txBody>
                  <a:tcPr/>
                </a:tc>
              </a:tr>
              <a:tr h="370840">
                <a:tc>
                  <a:txBody>
                    <a:bodyPr/>
                    <a:lstStyle/>
                    <a:p>
                      <a:pPr algn="ctr"/>
                      <a:r>
                        <a:rPr lang="fr-BE" sz="2000" dirty="0" smtClean="0"/>
                        <a:t>Professionnel</a:t>
                      </a:r>
                      <a:endParaRPr lang="fr-BE" sz="2000" dirty="0"/>
                    </a:p>
                  </a:txBody>
                  <a:tcPr/>
                </a:tc>
              </a:tr>
              <a:tr h="370840">
                <a:tc>
                  <a:txBody>
                    <a:bodyPr/>
                    <a:lstStyle/>
                    <a:p>
                      <a:pPr algn="ctr"/>
                      <a:r>
                        <a:rPr lang="fr-BE" sz="2000" dirty="0" smtClean="0"/>
                        <a:t>Scientifique</a:t>
                      </a:r>
                      <a:endParaRPr lang="fr-BE" sz="2000" dirty="0"/>
                    </a:p>
                  </a:txBody>
                  <a:tcPr/>
                </a:tc>
              </a:tr>
            </a:tbl>
          </a:graphicData>
        </a:graphic>
      </p:graphicFrame>
      <p:graphicFrame>
        <p:nvGraphicFramePr>
          <p:cNvPr id="30" name="Tableau 29"/>
          <p:cNvGraphicFramePr>
            <a:graphicFrameLocks noGrp="1"/>
          </p:cNvGraphicFramePr>
          <p:nvPr>
            <p:extLst>
              <p:ext uri="{D42A27DB-BD31-4B8C-83A1-F6EECF244321}">
                <p14:modId xmlns:p14="http://schemas.microsoft.com/office/powerpoint/2010/main" val="3606994063"/>
              </p:ext>
            </p:extLst>
          </p:nvPr>
        </p:nvGraphicFramePr>
        <p:xfrm>
          <a:off x="823382" y="260648"/>
          <a:ext cx="3048000" cy="2042160"/>
        </p:xfrm>
        <a:graphic>
          <a:graphicData uri="http://schemas.openxmlformats.org/drawingml/2006/table">
            <a:tbl>
              <a:tblPr firstRow="1" bandRow="1">
                <a:tableStyleId>{5C22544A-7EE6-4342-B048-85BDC9FD1C3A}</a:tableStyleId>
              </a:tblPr>
              <a:tblGrid>
                <a:gridCol w="3048000"/>
              </a:tblGrid>
              <a:tr h="370840">
                <a:tc>
                  <a:txBody>
                    <a:bodyPr/>
                    <a:lstStyle/>
                    <a:p>
                      <a:pPr algn="ctr"/>
                      <a:r>
                        <a:rPr lang="fr-BE" sz="2400" dirty="0" smtClean="0"/>
                        <a:t>Contenus</a:t>
                      </a:r>
                      <a:endParaRPr lang="fr-BE" sz="2400" dirty="0"/>
                    </a:p>
                  </a:txBody>
                  <a:tcPr/>
                </a:tc>
              </a:tr>
              <a:tr h="370840">
                <a:tc>
                  <a:txBody>
                    <a:bodyPr/>
                    <a:lstStyle/>
                    <a:p>
                      <a:pPr algn="ctr"/>
                      <a:r>
                        <a:rPr lang="fr-BE" sz="2000" dirty="0" smtClean="0"/>
                        <a:t>Quantité</a:t>
                      </a:r>
                      <a:endParaRPr lang="fr-BE" sz="2000" dirty="0"/>
                    </a:p>
                  </a:txBody>
                  <a:tcPr/>
                </a:tc>
              </a:tr>
              <a:tr h="370840">
                <a:tc>
                  <a:txBody>
                    <a:bodyPr/>
                    <a:lstStyle/>
                    <a:p>
                      <a:pPr algn="ctr"/>
                      <a:r>
                        <a:rPr lang="fr-BE" sz="2000" dirty="0" smtClean="0"/>
                        <a:t>Incertitudes</a:t>
                      </a:r>
                      <a:r>
                        <a:rPr lang="fr-BE" sz="2000" baseline="0" dirty="0" smtClean="0"/>
                        <a:t> et données</a:t>
                      </a:r>
                      <a:endParaRPr lang="fr-BE" sz="2000" dirty="0"/>
                    </a:p>
                  </a:txBody>
                  <a:tcPr/>
                </a:tc>
              </a:tr>
              <a:tr h="370840">
                <a:tc>
                  <a:txBody>
                    <a:bodyPr/>
                    <a:lstStyle/>
                    <a:p>
                      <a:pPr algn="ctr"/>
                      <a:r>
                        <a:rPr lang="fr-BE" sz="2000" dirty="0" smtClean="0"/>
                        <a:t>Variations</a:t>
                      </a:r>
                      <a:r>
                        <a:rPr lang="fr-BE" sz="2000" baseline="0" dirty="0" smtClean="0"/>
                        <a:t> et relations</a:t>
                      </a:r>
                      <a:endParaRPr lang="fr-BE" sz="2000" dirty="0"/>
                    </a:p>
                  </a:txBody>
                  <a:tcPr/>
                </a:tc>
              </a:tr>
              <a:tr h="370840">
                <a:tc>
                  <a:txBody>
                    <a:bodyPr/>
                    <a:lstStyle/>
                    <a:p>
                      <a:pPr algn="ctr"/>
                      <a:r>
                        <a:rPr lang="fr-BE" sz="2000" dirty="0" smtClean="0"/>
                        <a:t>Espace</a:t>
                      </a:r>
                      <a:r>
                        <a:rPr lang="fr-BE" sz="2000" baseline="0" dirty="0" smtClean="0"/>
                        <a:t> et formes</a:t>
                      </a:r>
                      <a:endParaRPr lang="fr-BE" sz="2000" dirty="0"/>
                    </a:p>
                  </a:txBody>
                  <a:tcPr/>
                </a:tc>
              </a:tr>
            </a:tbl>
          </a:graphicData>
        </a:graphic>
      </p:graphicFrame>
    </p:spTree>
    <p:extLst>
      <p:ext uri="{BB962C8B-B14F-4D97-AF65-F5344CB8AC3E}">
        <p14:creationId xmlns:p14="http://schemas.microsoft.com/office/powerpoint/2010/main" val="310917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fill="hold"/>
                                        <p:tgtEl>
                                          <p:spTgt spid="24"/>
                                        </p:tgtEl>
                                        <p:attrNameLst>
                                          <p:attrName>ppt_x</p:attrName>
                                        </p:attrNameLst>
                                      </p:cBhvr>
                                      <p:tavLst>
                                        <p:tav tm="0">
                                          <p:val>
                                            <p:strVal val="#ppt_x"/>
                                          </p:val>
                                        </p:tav>
                                        <p:tav tm="100000">
                                          <p:val>
                                            <p:strVal val="#ppt_x"/>
                                          </p:val>
                                        </p:tav>
                                      </p:tavLst>
                                    </p:anim>
                                    <p:anim calcmode="lin" valueType="num">
                                      <p:cBhvr additive="base">
                                        <p:cTn id="3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fade">
                                      <p:cBhvr>
                                        <p:cTn id="51" dur="500"/>
                                        <p:tgtEl>
                                          <p:spTgt spid="3"/>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fade">
                                      <p:cBhvr>
                                        <p:cTn id="56" dur="1000"/>
                                        <p:tgtEl>
                                          <p:spTgt spid="28"/>
                                        </p:tgtEl>
                                      </p:cBhvr>
                                    </p:animEffect>
                                    <p:anim calcmode="lin" valueType="num">
                                      <p:cBhvr>
                                        <p:cTn id="57" dur="1000" fill="hold"/>
                                        <p:tgtEl>
                                          <p:spTgt spid="28"/>
                                        </p:tgtEl>
                                        <p:attrNameLst>
                                          <p:attrName>ppt_x</p:attrName>
                                        </p:attrNameLst>
                                      </p:cBhvr>
                                      <p:tavLst>
                                        <p:tav tm="0">
                                          <p:val>
                                            <p:strVal val="#ppt_x"/>
                                          </p:val>
                                        </p:tav>
                                        <p:tav tm="100000">
                                          <p:val>
                                            <p:strVal val="#ppt_x"/>
                                          </p:val>
                                        </p:tav>
                                      </p:tavLst>
                                    </p:anim>
                                    <p:anim calcmode="lin" valueType="num">
                                      <p:cBhvr>
                                        <p:cTn id="58" dur="1000" fill="hold"/>
                                        <p:tgtEl>
                                          <p:spTgt spid="28"/>
                                        </p:tgtEl>
                                        <p:attrNameLst>
                                          <p:attrName>ppt_y</p:attrName>
                                        </p:attrNameLst>
                                      </p:cBhvr>
                                      <p:tavLst>
                                        <p:tav tm="0">
                                          <p:val>
                                            <p:strVal val="#ppt_y+.1"/>
                                          </p:val>
                                        </p:tav>
                                        <p:tav tm="100000">
                                          <p:val>
                                            <p:strVal val="#ppt_y"/>
                                          </p:val>
                                        </p:tav>
                                      </p:tavLst>
                                    </p:anim>
                                  </p:childTnLst>
                                </p:cTn>
                              </p:par>
                            </p:childTnLst>
                          </p:cTn>
                        </p:par>
                        <p:par>
                          <p:cTn id="59" fill="hold">
                            <p:stCondLst>
                              <p:cond delay="1000"/>
                            </p:stCondLst>
                            <p:childTnLst>
                              <p:par>
                                <p:cTn id="60" presetID="42" presetClass="entr" presetSubtype="0" fill="hold" nodeType="after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fade">
                                      <p:cBhvr>
                                        <p:cTn id="62" dur="1000"/>
                                        <p:tgtEl>
                                          <p:spTgt spid="30"/>
                                        </p:tgtEl>
                                      </p:cBhvr>
                                    </p:animEffect>
                                    <p:anim calcmode="lin" valueType="num">
                                      <p:cBhvr>
                                        <p:cTn id="63" dur="1000" fill="hold"/>
                                        <p:tgtEl>
                                          <p:spTgt spid="30"/>
                                        </p:tgtEl>
                                        <p:attrNameLst>
                                          <p:attrName>ppt_x</p:attrName>
                                        </p:attrNameLst>
                                      </p:cBhvr>
                                      <p:tavLst>
                                        <p:tav tm="0">
                                          <p:val>
                                            <p:strVal val="#ppt_x"/>
                                          </p:val>
                                        </p:tav>
                                        <p:tav tm="100000">
                                          <p:val>
                                            <p:strVal val="#ppt_x"/>
                                          </p:val>
                                        </p:tav>
                                      </p:tavLst>
                                    </p:anim>
                                    <p:anim calcmode="lin" valueType="num">
                                      <p:cBhvr>
                                        <p:cTn id="6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01216"/>
            <a:ext cx="8435280" cy="1371600"/>
          </a:xfrm>
        </p:spPr>
        <p:txBody>
          <a:bodyPr>
            <a:noAutofit/>
          </a:bodyPr>
          <a:lstStyle/>
          <a:p>
            <a:pPr algn="ctr">
              <a:lnSpc>
                <a:spcPct val="90000"/>
              </a:lnSpc>
              <a:defRPr/>
            </a:pPr>
            <a:r>
              <a:rPr lang="fr-BE" sz="3600" dirty="0" smtClean="0">
                <a:solidFill>
                  <a:schemeClr val="accent1"/>
                </a:solidFill>
                <a:latin typeface="Verdana" pitchFamily="34" charset="0"/>
              </a:rPr>
              <a:t>Quels points </a:t>
            </a:r>
            <a:r>
              <a:rPr lang="fr-BE" sz="3600" dirty="0">
                <a:solidFill>
                  <a:schemeClr val="accent1"/>
                </a:solidFill>
                <a:latin typeface="Verdana" pitchFamily="34" charset="0"/>
              </a:rPr>
              <a:t>communs et </a:t>
            </a:r>
            <a:r>
              <a:rPr lang="fr-BE" sz="3600" dirty="0" smtClean="0">
                <a:solidFill>
                  <a:schemeClr val="accent1"/>
                </a:solidFill>
                <a:latin typeface="Verdana" pitchFamily="34" charset="0"/>
              </a:rPr>
              <a:t>différences </a:t>
            </a:r>
            <a:r>
              <a:rPr lang="fr-BE" sz="3600" dirty="0">
                <a:solidFill>
                  <a:schemeClr val="accent1"/>
                </a:solidFill>
                <a:latin typeface="Verdana" pitchFamily="34" charset="0"/>
              </a:rPr>
              <a:t>par rapport aux évaluations en FWB ?</a:t>
            </a:r>
          </a:p>
        </p:txBody>
      </p:sp>
      <p:sp>
        <p:nvSpPr>
          <p:cNvPr id="3" name="Espace réservé du contenu 2"/>
          <p:cNvSpPr>
            <a:spLocks noGrp="1"/>
          </p:cNvSpPr>
          <p:nvPr>
            <p:ph sz="quarter" idx="1"/>
          </p:nvPr>
        </p:nvSpPr>
        <p:spPr>
          <a:xfrm>
            <a:off x="180528" y="1772816"/>
            <a:ext cx="8999984" cy="3886200"/>
          </a:xfrm>
        </p:spPr>
        <p:txBody>
          <a:bodyPr/>
          <a:lstStyle/>
          <a:p>
            <a:pPr marL="0" indent="0">
              <a:buNone/>
            </a:pPr>
            <a:r>
              <a:rPr lang="fr-BE" dirty="0" smtClean="0"/>
              <a:t>// notion de compétence :</a:t>
            </a:r>
          </a:p>
          <a:p>
            <a:pPr marL="0" indent="0">
              <a:buNone/>
            </a:pPr>
            <a:r>
              <a:rPr lang="fr-BE" dirty="0" smtClean="0"/>
              <a:t> « aptitude </a:t>
            </a:r>
            <a:r>
              <a:rPr lang="fr-BE" dirty="0"/>
              <a:t>à mettre en œuvre un ensemble organisé de savoirs, de savoir-faire et d’attitudes permettant d’accomplir </a:t>
            </a:r>
            <a:r>
              <a:rPr lang="fr-BE" u="sng" dirty="0"/>
              <a:t>un certain nombre de </a:t>
            </a:r>
            <a:r>
              <a:rPr lang="fr-BE" u="sng" dirty="0" smtClean="0"/>
              <a:t>tâches</a:t>
            </a:r>
            <a:r>
              <a:rPr lang="fr-BE" dirty="0" smtClean="0"/>
              <a:t> »</a:t>
            </a:r>
          </a:p>
          <a:p>
            <a:pPr marL="0" indent="0">
              <a:buNone/>
            </a:pPr>
            <a:endParaRPr lang="fr-BE" sz="1100" dirty="0" smtClean="0"/>
          </a:p>
          <a:p>
            <a:pPr>
              <a:buFont typeface="Wingdings"/>
              <a:buChar char="à"/>
            </a:pPr>
            <a:r>
              <a:rPr lang="fr-BE" dirty="0" smtClean="0">
                <a:sym typeface="Wingdings" panose="05000000000000000000" pitchFamily="2" charset="2"/>
              </a:rPr>
              <a:t>importance de mobiliser des ressources mathématiques</a:t>
            </a:r>
          </a:p>
          <a:p>
            <a:pPr marL="0" indent="0">
              <a:buNone/>
            </a:pPr>
            <a:r>
              <a:rPr lang="fr-BE" dirty="0" smtClean="0">
                <a:sym typeface="Wingdings" panose="05000000000000000000" pitchFamily="2" charset="2"/>
              </a:rPr>
              <a:t> en « contexte »</a:t>
            </a:r>
            <a:endParaRPr lang="fr-BE" dirty="0"/>
          </a:p>
        </p:txBody>
      </p:sp>
      <p:cxnSp>
        <p:nvCxnSpPr>
          <p:cNvPr id="5" name="Connecteur droit avec flèche 4"/>
          <p:cNvCxnSpPr/>
          <p:nvPr/>
        </p:nvCxnSpPr>
        <p:spPr bwMode="auto">
          <a:xfrm flipH="1">
            <a:off x="3275856" y="5302949"/>
            <a:ext cx="1656184" cy="504056"/>
          </a:xfrm>
          <a:prstGeom prst="straightConnector1">
            <a:avLst/>
          </a:prstGeom>
          <a:solidFill>
            <a:schemeClr val="accent1"/>
          </a:solidFill>
          <a:ln w="12700" cap="sq" cmpd="sng" algn="ctr">
            <a:solidFill>
              <a:schemeClr val="tx1"/>
            </a:solidFill>
            <a:prstDash val="solid"/>
            <a:round/>
            <a:headEnd type="none" w="sm" len="sm"/>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Connecteur droit avec flèche 6"/>
          <p:cNvCxnSpPr/>
          <p:nvPr/>
        </p:nvCxnSpPr>
        <p:spPr bwMode="auto">
          <a:xfrm>
            <a:off x="4932040" y="5305989"/>
            <a:ext cx="1584176" cy="609908"/>
          </a:xfrm>
          <a:prstGeom prst="straightConnector1">
            <a:avLst/>
          </a:prstGeom>
          <a:solidFill>
            <a:schemeClr val="accent1"/>
          </a:solidFill>
          <a:ln w="12700" cap="sq" cmpd="sng" algn="ctr">
            <a:solidFill>
              <a:schemeClr val="tx1"/>
            </a:solidFill>
            <a:prstDash val="solid"/>
            <a:round/>
            <a:headEnd type="none" w="sm" len="sm"/>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ZoneTexte 7"/>
          <p:cNvSpPr txBox="1"/>
          <p:nvPr/>
        </p:nvSpPr>
        <p:spPr>
          <a:xfrm>
            <a:off x="1043608" y="6167045"/>
            <a:ext cx="3888432" cy="646331"/>
          </a:xfrm>
          <a:prstGeom prst="rect">
            <a:avLst/>
          </a:prstGeom>
          <a:noFill/>
        </p:spPr>
        <p:txBody>
          <a:bodyPr wrap="square" rtlCol="0">
            <a:spAutoFit/>
          </a:bodyPr>
          <a:lstStyle/>
          <a:p>
            <a:pPr algn="ctr"/>
            <a:r>
              <a:rPr lang="fr-BE" dirty="0" smtClean="0"/>
              <a:t>Ressources très différentes d’une année scolaire à l’autre</a:t>
            </a:r>
            <a:endParaRPr lang="fr-BE" dirty="0"/>
          </a:p>
        </p:txBody>
      </p:sp>
      <p:sp>
        <p:nvSpPr>
          <p:cNvPr id="9" name="ZoneTexte 8"/>
          <p:cNvSpPr txBox="1"/>
          <p:nvPr/>
        </p:nvSpPr>
        <p:spPr>
          <a:xfrm>
            <a:off x="5004048" y="6178078"/>
            <a:ext cx="3888432" cy="923330"/>
          </a:xfrm>
          <a:prstGeom prst="rect">
            <a:avLst/>
          </a:prstGeom>
          <a:noFill/>
        </p:spPr>
        <p:txBody>
          <a:bodyPr wrap="square" rtlCol="0">
            <a:spAutoFit/>
          </a:bodyPr>
          <a:lstStyle/>
          <a:p>
            <a:pPr algn="ctr"/>
            <a:r>
              <a:rPr lang="fr-BE" dirty="0" smtClean="0"/>
              <a:t>Contextes beaucoup plus variés que ceux utiles dans la vie réelle</a:t>
            </a:r>
          </a:p>
          <a:p>
            <a:endParaRPr lang="fr-BE" dirty="0" smtClean="0"/>
          </a:p>
        </p:txBody>
      </p:sp>
      <p:sp>
        <p:nvSpPr>
          <p:cNvPr id="4" name="ZoneTexte 3"/>
          <p:cNvSpPr txBox="1"/>
          <p:nvPr/>
        </p:nvSpPr>
        <p:spPr>
          <a:xfrm>
            <a:off x="3491880" y="4077072"/>
            <a:ext cx="2952328" cy="1200329"/>
          </a:xfrm>
          <a:prstGeom prst="rect">
            <a:avLst/>
          </a:prstGeom>
          <a:noFill/>
        </p:spPr>
        <p:txBody>
          <a:bodyPr wrap="square" rtlCol="0">
            <a:spAutoFit/>
          </a:bodyPr>
          <a:lstStyle/>
          <a:p>
            <a:pPr algn="ctr"/>
            <a:r>
              <a:rPr lang="fr-BE" sz="2400" dirty="0" smtClean="0"/>
              <a:t>Des points communs, </a:t>
            </a:r>
          </a:p>
          <a:p>
            <a:pPr algn="ctr"/>
            <a:r>
              <a:rPr lang="fr-BE" sz="2400" dirty="0" smtClean="0"/>
              <a:t>mais en FWB,</a:t>
            </a:r>
            <a:endParaRPr lang="fr-BE" sz="2400" dirty="0"/>
          </a:p>
        </p:txBody>
      </p:sp>
    </p:spTree>
    <p:extLst>
      <p:ext uri="{BB962C8B-B14F-4D97-AF65-F5344CB8AC3E}">
        <p14:creationId xmlns:p14="http://schemas.microsoft.com/office/powerpoint/2010/main" val="2886630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500" fill="hold"/>
                                        <p:tgtEl>
                                          <p:spTgt spid="8"/>
                                        </p:tgtEl>
                                        <p:attrNameLst>
                                          <p:attrName>ppt_x</p:attrName>
                                        </p:attrNameLst>
                                      </p:cBhvr>
                                      <p:tavLst>
                                        <p:tav tm="0">
                                          <p:val>
                                            <p:strVal val="#ppt_x"/>
                                          </p:val>
                                        </p:tav>
                                        <p:tav tm="100000">
                                          <p:val>
                                            <p:strVal val="#ppt_x"/>
                                          </p:val>
                                        </p:tav>
                                      </p:tavLst>
                                    </p:anim>
                                    <p:anim calcmode="lin" valueType="num">
                                      <p:cBhvr additive="base">
                                        <p:cTn id="4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additive="base">
                                        <p:cTn id="47" dur="500" fill="hold"/>
                                        <p:tgtEl>
                                          <p:spTgt spid="7"/>
                                        </p:tgtEl>
                                        <p:attrNameLst>
                                          <p:attrName>ppt_x</p:attrName>
                                        </p:attrNameLst>
                                      </p:cBhvr>
                                      <p:tavLst>
                                        <p:tav tm="0">
                                          <p:val>
                                            <p:strVal val="#ppt_x"/>
                                          </p:val>
                                        </p:tav>
                                        <p:tav tm="100000">
                                          <p:val>
                                            <p:strVal val="#ppt_x"/>
                                          </p:val>
                                        </p:tav>
                                      </p:tavLst>
                                    </p:anim>
                                    <p:anim calcmode="lin" valueType="num">
                                      <p:cBhvr additive="base">
                                        <p:cTn id="48" dur="500" fill="hold"/>
                                        <p:tgtEl>
                                          <p:spTgt spid="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additive="base">
                                        <p:cTn id="51" dur="500" fill="hold"/>
                                        <p:tgtEl>
                                          <p:spTgt spid="9"/>
                                        </p:tgtEl>
                                        <p:attrNameLst>
                                          <p:attrName>ppt_x</p:attrName>
                                        </p:attrNameLst>
                                      </p:cBhvr>
                                      <p:tavLst>
                                        <p:tav tm="0">
                                          <p:val>
                                            <p:strVal val="#ppt_x"/>
                                          </p:val>
                                        </p:tav>
                                        <p:tav tm="100000">
                                          <p:val>
                                            <p:strVal val="#ppt_x"/>
                                          </p:val>
                                        </p:tav>
                                      </p:tavLst>
                                    </p:anim>
                                    <p:anim calcmode="lin" valueType="num">
                                      <p:cBhvr additive="base">
                                        <p:cTn id="5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9"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34888"/>
            <a:ext cx="8229600" cy="1371600"/>
          </a:xfrm>
        </p:spPr>
        <p:txBody>
          <a:bodyPr/>
          <a:lstStyle/>
          <a:p>
            <a:pPr algn="ctr"/>
            <a:r>
              <a:rPr lang="fr-BE" dirty="0" smtClean="0"/>
              <a:t>Quelques questions de PISA…</a:t>
            </a:r>
            <a:endParaRPr lang="fr-BE"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1751" y="1196752"/>
            <a:ext cx="6524625" cy="5438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ZoneTexte 4"/>
          <p:cNvSpPr txBox="1"/>
          <p:nvPr/>
        </p:nvSpPr>
        <p:spPr>
          <a:xfrm>
            <a:off x="5508104" y="3089920"/>
            <a:ext cx="2448272" cy="1200329"/>
          </a:xfrm>
          <a:prstGeom prst="rect">
            <a:avLst/>
          </a:prstGeom>
          <a:noFill/>
          <a:ln w="38100">
            <a:solidFill>
              <a:schemeClr val="tx1"/>
            </a:solidFill>
          </a:ln>
        </p:spPr>
        <p:txBody>
          <a:bodyPr wrap="square" rtlCol="0">
            <a:spAutoFit/>
          </a:bodyPr>
          <a:lstStyle/>
          <a:p>
            <a:r>
              <a:rPr lang="fr-BE" dirty="0" smtClean="0"/>
              <a:t>Contexte : professionnel</a:t>
            </a:r>
          </a:p>
          <a:p>
            <a:r>
              <a:rPr lang="fr-BE" dirty="0" smtClean="0"/>
              <a:t>Contenu : Variation et relation</a:t>
            </a:r>
            <a:endParaRPr lang="fr-BE" dirty="0"/>
          </a:p>
        </p:txBody>
      </p:sp>
    </p:spTree>
    <p:extLst>
      <p:ext uri="{BB962C8B-B14F-4D97-AF65-F5344CB8AC3E}">
        <p14:creationId xmlns:p14="http://schemas.microsoft.com/office/powerpoint/2010/main" val="3590095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799" y="3645024"/>
            <a:ext cx="6448425" cy="2200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990" y="692696"/>
            <a:ext cx="6572250" cy="2533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ZoneTexte 5"/>
          <p:cNvSpPr txBox="1"/>
          <p:nvPr/>
        </p:nvSpPr>
        <p:spPr>
          <a:xfrm>
            <a:off x="6372200" y="1196752"/>
            <a:ext cx="2592288" cy="1200329"/>
          </a:xfrm>
          <a:prstGeom prst="rect">
            <a:avLst/>
          </a:prstGeom>
          <a:noFill/>
        </p:spPr>
        <p:txBody>
          <a:bodyPr wrap="square" rtlCol="0">
            <a:spAutoFit/>
          </a:bodyPr>
          <a:lstStyle/>
          <a:p>
            <a:r>
              <a:rPr lang="fr-BE" dirty="0" smtClean="0"/>
              <a:t>Calcul de valeur numérique / transformation de formule</a:t>
            </a:r>
            <a:endParaRPr lang="fr-BE" dirty="0"/>
          </a:p>
        </p:txBody>
      </p:sp>
      <mc:AlternateContent xmlns:mc="http://schemas.openxmlformats.org/markup-compatibility/2006" xmlns:a14="http://schemas.microsoft.com/office/drawing/2010/main">
        <mc:Choice Requires="a14">
          <p:sp>
            <p:nvSpPr>
              <p:cNvPr id="7" name="Rectangle 6"/>
              <p:cNvSpPr/>
              <p:nvPr/>
            </p:nvSpPr>
            <p:spPr>
              <a:xfrm>
                <a:off x="6989312" y="2348880"/>
                <a:ext cx="1101584" cy="6232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fr-BE" i="1"/>
                        <m:t> </m:t>
                      </m:r>
                      <m:r>
                        <m:rPr>
                          <m:nor/>
                        </m:rPr>
                        <a:rPr lang="fr-FR" i="1"/>
                        <m:t>D</m:t>
                      </m:r>
                      <m:r>
                        <m:rPr>
                          <m:nor/>
                        </m:rPr>
                        <a:rPr lang="fr-FR"/>
                        <m:t> =</m:t>
                      </m:r>
                      <m:f>
                        <m:fPr>
                          <m:ctrlPr>
                            <a:rPr lang="fr-BE" i="1">
                              <a:latin typeface="Cambria Math"/>
                            </a:rPr>
                          </m:ctrlPr>
                        </m:fPr>
                        <m:num>
                          <m:r>
                            <m:rPr>
                              <m:nor/>
                            </m:rPr>
                            <a:rPr lang="fr-FR" i="1"/>
                            <m:t>dv</m:t>
                          </m:r>
                        </m:num>
                        <m:den>
                          <m:r>
                            <m:rPr>
                              <m:nor/>
                            </m:rPr>
                            <a:rPr lang="fr-FR"/>
                            <m:t>60</m:t>
                          </m:r>
                          <m:r>
                            <m:rPr>
                              <m:nor/>
                            </m:rPr>
                            <a:rPr lang="fr-FR" i="1"/>
                            <m:t>n</m:t>
                          </m:r>
                        </m:den>
                      </m:f>
                    </m:oMath>
                  </m:oMathPara>
                </a14:m>
                <a:endParaRPr lang="fr-BE" dirty="0"/>
              </a:p>
            </p:txBody>
          </p:sp>
        </mc:Choice>
        <mc:Fallback xmlns="">
          <p:sp>
            <p:nvSpPr>
              <p:cNvPr id="7" name="Rectangle 6"/>
              <p:cNvSpPr>
                <a:spLocks noRot="1" noChangeAspect="1" noMove="1" noResize="1" noEditPoints="1" noAdjustHandles="1" noChangeArrowheads="1" noChangeShapeType="1" noTextEdit="1"/>
              </p:cNvSpPr>
              <p:nvPr/>
            </p:nvSpPr>
            <p:spPr>
              <a:xfrm>
                <a:off x="6989312" y="2348880"/>
                <a:ext cx="1101584" cy="623248"/>
              </a:xfrm>
              <a:prstGeom prst="rect">
                <a:avLst/>
              </a:prstGeom>
              <a:blipFill rotWithShape="1">
                <a:blip r:embed="rId4"/>
                <a:stretch>
                  <a:fillRect/>
                </a:stretch>
              </a:blipFill>
            </p:spPr>
            <p:txBody>
              <a:bodyPr/>
              <a:lstStyle/>
              <a:p>
                <a:r>
                  <a:rPr lang="fr-BE">
                    <a:noFill/>
                  </a:rPr>
                  <a:t> </a:t>
                </a:r>
              </a:p>
            </p:txBody>
          </p:sp>
        </mc:Fallback>
      </mc:AlternateContent>
      <p:sp>
        <p:nvSpPr>
          <p:cNvPr id="8" name="Rectangle 7"/>
          <p:cNvSpPr/>
          <p:nvPr/>
        </p:nvSpPr>
        <p:spPr bwMode="auto">
          <a:xfrm>
            <a:off x="6372200" y="1196752"/>
            <a:ext cx="2592288" cy="1872208"/>
          </a:xfrm>
          <a:prstGeom prst="rect">
            <a:avLst/>
          </a:prstGeom>
          <a:noFill/>
          <a:ln w="28575" cap="sq" cmpd="sng" algn="ctr">
            <a:solidFill>
              <a:schemeClr val="tx1"/>
            </a:solidFill>
            <a:prstDash val="solid"/>
            <a:round/>
            <a:headEnd type="none" w="sm" len="sm"/>
            <a:tailEnd type="none" w="sm" len="sm"/>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BE" sz="1800" b="0" i="0" u="none" strike="noStrike" cap="none" normalizeH="0" baseline="0" smtClean="0">
              <a:ln>
                <a:noFill/>
              </a:ln>
              <a:solidFill>
                <a:schemeClr val="tx1"/>
              </a:solidFill>
              <a:effectLst/>
              <a:latin typeface="Arial" charset="0"/>
            </a:endParaRPr>
          </a:p>
        </p:txBody>
      </p:sp>
      <p:sp>
        <p:nvSpPr>
          <p:cNvPr id="9" name="ZoneTexte 8"/>
          <p:cNvSpPr txBox="1"/>
          <p:nvPr/>
        </p:nvSpPr>
        <p:spPr>
          <a:xfrm>
            <a:off x="6236568" y="4275231"/>
            <a:ext cx="2592288" cy="646331"/>
          </a:xfrm>
          <a:prstGeom prst="rect">
            <a:avLst/>
          </a:prstGeom>
          <a:noFill/>
        </p:spPr>
        <p:txBody>
          <a:bodyPr wrap="square" rtlCol="0">
            <a:spAutoFit/>
          </a:bodyPr>
          <a:lstStyle/>
          <a:p>
            <a:r>
              <a:rPr lang="fr-BE" dirty="0" smtClean="0"/>
              <a:t>Modification d’une variable de la formule</a:t>
            </a:r>
            <a:endParaRPr lang="fr-BE" dirty="0"/>
          </a:p>
        </p:txBody>
      </p:sp>
      <mc:AlternateContent xmlns:mc="http://schemas.openxmlformats.org/markup-compatibility/2006" xmlns:a14="http://schemas.microsoft.com/office/drawing/2010/main">
        <mc:Choice Requires="a14">
          <p:sp>
            <p:nvSpPr>
              <p:cNvPr id="10" name="Rectangle 9"/>
              <p:cNvSpPr/>
              <p:nvPr/>
            </p:nvSpPr>
            <p:spPr>
              <a:xfrm>
                <a:off x="6876256" y="5013176"/>
                <a:ext cx="1101584" cy="6232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fr-BE" i="1"/>
                        <m:t> </m:t>
                      </m:r>
                      <m:r>
                        <m:rPr>
                          <m:nor/>
                        </m:rPr>
                        <a:rPr lang="fr-FR" i="1"/>
                        <m:t>D</m:t>
                      </m:r>
                      <m:r>
                        <m:rPr>
                          <m:nor/>
                        </m:rPr>
                        <a:rPr lang="fr-FR"/>
                        <m:t> =</m:t>
                      </m:r>
                      <m:f>
                        <m:fPr>
                          <m:ctrlPr>
                            <a:rPr lang="fr-BE" i="1">
                              <a:latin typeface="Cambria Math"/>
                            </a:rPr>
                          </m:ctrlPr>
                        </m:fPr>
                        <m:num>
                          <m:r>
                            <m:rPr>
                              <m:nor/>
                            </m:rPr>
                            <a:rPr lang="fr-FR" i="1"/>
                            <m:t>dv</m:t>
                          </m:r>
                        </m:num>
                        <m:den>
                          <m:r>
                            <m:rPr>
                              <m:nor/>
                            </m:rPr>
                            <a:rPr lang="fr-FR"/>
                            <m:t>60</m:t>
                          </m:r>
                          <m:r>
                            <m:rPr>
                              <m:nor/>
                            </m:rPr>
                            <a:rPr lang="fr-FR" i="1"/>
                            <m:t>n</m:t>
                          </m:r>
                        </m:den>
                      </m:f>
                    </m:oMath>
                  </m:oMathPara>
                </a14:m>
                <a:endParaRPr lang="fr-BE" dirty="0"/>
              </a:p>
            </p:txBody>
          </p:sp>
        </mc:Choice>
        <mc:Fallback xmlns="">
          <p:sp>
            <p:nvSpPr>
              <p:cNvPr id="10" name="Rectangle 9"/>
              <p:cNvSpPr>
                <a:spLocks noRot="1" noChangeAspect="1" noMove="1" noResize="1" noEditPoints="1" noAdjustHandles="1" noChangeArrowheads="1" noChangeShapeType="1" noTextEdit="1"/>
              </p:cNvSpPr>
              <p:nvPr/>
            </p:nvSpPr>
            <p:spPr>
              <a:xfrm>
                <a:off x="6876256" y="5013176"/>
                <a:ext cx="1101584" cy="623248"/>
              </a:xfrm>
              <a:prstGeom prst="rect">
                <a:avLst/>
              </a:prstGeom>
              <a:blipFill rotWithShape="1">
                <a:blip r:embed="rId5"/>
                <a:stretch>
                  <a:fillRect/>
                </a:stretch>
              </a:blipFill>
            </p:spPr>
            <p:txBody>
              <a:bodyPr/>
              <a:lstStyle/>
              <a:p>
                <a:r>
                  <a:rPr lang="fr-BE">
                    <a:noFill/>
                  </a:rPr>
                  <a:t> </a:t>
                </a:r>
              </a:p>
            </p:txBody>
          </p:sp>
        </mc:Fallback>
      </mc:AlternateContent>
      <p:sp>
        <p:nvSpPr>
          <p:cNvPr id="11" name="Rectangle 10"/>
          <p:cNvSpPr/>
          <p:nvPr/>
        </p:nvSpPr>
        <p:spPr bwMode="auto">
          <a:xfrm>
            <a:off x="6084168" y="4275231"/>
            <a:ext cx="2592288" cy="1386017"/>
          </a:xfrm>
          <a:prstGeom prst="rect">
            <a:avLst/>
          </a:prstGeom>
          <a:noFill/>
          <a:ln w="28575" cap="sq" cmpd="sng" algn="ctr">
            <a:solidFill>
              <a:schemeClr val="tx1"/>
            </a:solidFill>
            <a:prstDash val="solid"/>
            <a:round/>
            <a:headEnd type="none" w="sm" len="sm"/>
            <a:tailEnd type="none" w="sm" len="sm"/>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BE" sz="1800" b="0" i="0" u="none" strike="noStrike" cap="none" normalizeH="0" baseline="0" smtClean="0">
              <a:ln>
                <a:noFill/>
              </a:ln>
              <a:solidFill>
                <a:schemeClr val="tx1"/>
              </a:solidFill>
              <a:effectLst/>
              <a:latin typeface="Arial" charset="0"/>
            </a:endParaRPr>
          </a:p>
        </p:txBody>
      </p:sp>
      <p:graphicFrame>
        <p:nvGraphicFramePr>
          <p:cNvPr id="2" name="Tableau 1"/>
          <p:cNvGraphicFramePr>
            <a:graphicFrameLocks noGrp="1"/>
          </p:cNvGraphicFramePr>
          <p:nvPr>
            <p:extLst>
              <p:ext uri="{D42A27DB-BD31-4B8C-83A1-F6EECF244321}">
                <p14:modId xmlns:p14="http://schemas.microsoft.com/office/powerpoint/2010/main" val="4112483179"/>
              </p:ext>
            </p:extLst>
          </p:nvPr>
        </p:nvGraphicFramePr>
        <p:xfrm>
          <a:off x="395536" y="5845299"/>
          <a:ext cx="5849620" cy="771144"/>
        </p:xfrm>
        <a:graphic>
          <a:graphicData uri="http://schemas.openxmlformats.org/drawingml/2006/table">
            <a:tbl>
              <a:tblPr firstRow="1" firstCol="1" bandRow="1">
                <a:tableStyleId>{5C22544A-7EE6-4342-B048-85BDC9FD1C3A}</a:tableStyleId>
              </a:tblPr>
              <a:tblGrid>
                <a:gridCol w="1169670"/>
                <a:gridCol w="1169670"/>
                <a:gridCol w="1169670"/>
                <a:gridCol w="1170305"/>
                <a:gridCol w="1170305"/>
              </a:tblGrid>
              <a:tr h="0">
                <a:tc>
                  <a:txBody>
                    <a:bodyPr/>
                    <a:lstStyle/>
                    <a:p>
                      <a:pPr>
                        <a:lnSpc>
                          <a:spcPct val="115000"/>
                        </a:lnSpc>
                        <a:spcBef>
                          <a:spcPts val="300"/>
                        </a:spcBef>
                        <a:spcAft>
                          <a:spcPts val="300"/>
                        </a:spcAft>
                      </a:pPr>
                      <a:r>
                        <a:rPr lang="fr-FR" sz="1100" dirty="0">
                          <a:effectLst/>
                        </a:rPr>
                        <a:t> </a:t>
                      </a:r>
                      <a:endParaRPr lang="fr-BE" sz="1100" dirty="0">
                        <a:effectLst/>
                        <a:latin typeface="Calibri"/>
                        <a:ea typeface="Calibri"/>
                        <a:cs typeface="Times New Roman"/>
                      </a:endParaRPr>
                    </a:p>
                  </a:txBody>
                  <a:tcPr marL="68580" marR="68580" marT="0" marB="0"/>
                </a:tc>
                <a:tc gridSpan="2">
                  <a:txBody>
                    <a:bodyPr/>
                    <a:lstStyle/>
                    <a:p>
                      <a:pPr algn="ctr">
                        <a:lnSpc>
                          <a:spcPct val="115000"/>
                        </a:lnSpc>
                        <a:spcBef>
                          <a:spcPts val="300"/>
                        </a:spcBef>
                        <a:spcAft>
                          <a:spcPts val="300"/>
                        </a:spcAft>
                      </a:pPr>
                      <a:r>
                        <a:rPr lang="fr-FR" sz="1100">
                          <a:effectLst/>
                        </a:rPr>
                        <a:t>Filière de transition</a:t>
                      </a:r>
                      <a:endParaRPr lang="fr-BE" sz="1100">
                        <a:effectLst/>
                        <a:latin typeface="Calibri"/>
                        <a:ea typeface="Calibri"/>
                        <a:cs typeface="Times New Roman"/>
                      </a:endParaRPr>
                    </a:p>
                  </a:txBody>
                  <a:tcPr marL="68580" marR="68580" marT="0" marB="0"/>
                </a:tc>
                <a:tc hMerge="1">
                  <a:txBody>
                    <a:bodyPr/>
                    <a:lstStyle/>
                    <a:p>
                      <a:endParaRPr lang="fr-BE"/>
                    </a:p>
                  </a:txBody>
                  <a:tcPr/>
                </a:tc>
                <a:tc gridSpan="2">
                  <a:txBody>
                    <a:bodyPr/>
                    <a:lstStyle/>
                    <a:p>
                      <a:pPr algn="ctr">
                        <a:lnSpc>
                          <a:spcPct val="115000"/>
                        </a:lnSpc>
                        <a:spcBef>
                          <a:spcPts val="300"/>
                        </a:spcBef>
                        <a:spcAft>
                          <a:spcPts val="300"/>
                        </a:spcAft>
                      </a:pPr>
                      <a:r>
                        <a:rPr lang="fr-FR" sz="1100">
                          <a:effectLst/>
                        </a:rPr>
                        <a:t>Filière de qualification</a:t>
                      </a:r>
                      <a:endParaRPr lang="fr-BE" sz="1100">
                        <a:effectLst/>
                        <a:latin typeface="Calibri"/>
                        <a:ea typeface="Calibri"/>
                        <a:cs typeface="Times New Roman"/>
                      </a:endParaRPr>
                    </a:p>
                  </a:txBody>
                  <a:tcPr marL="68580" marR="68580" marT="0" marB="0"/>
                </a:tc>
                <a:tc hMerge="1">
                  <a:txBody>
                    <a:bodyPr/>
                    <a:lstStyle/>
                    <a:p>
                      <a:endParaRPr lang="fr-BE"/>
                    </a:p>
                  </a:txBody>
                  <a:tcPr/>
                </a:tc>
              </a:tr>
              <a:tr h="0">
                <a:tc>
                  <a:txBody>
                    <a:bodyPr/>
                    <a:lstStyle/>
                    <a:p>
                      <a:pPr>
                        <a:lnSpc>
                          <a:spcPct val="115000"/>
                        </a:lnSpc>
                        <a:spcBef>
                          <a:spcPts val="300"/>
                        </a:spcBef>
                        <a:spcAft>
                          <a:spcPts val="300"/>
                        </a:spcAft>
                      </a:pPr>
                      <a:r>
                        <a:rPr lang="fr-FR" sz="1100">
                          <a:effectLst/>
                        </a:rPr>
                        <a:t> </a:t>
                      </a:r>
                      <a:endParaRPr lang="fr-BE" sz="1100">
                        <a:effectLst/>
                        <a:latin typeface="Calibri"/>
                        <a:ea typeface="Calibri"/>
                        <a:cs typeface="Times New Roman"/>
                      </a:endParaRPr>
                    </a:p>
                  </a:txBody>
                  <a:tcPr marL="68580" marR="68580" marT="0" marB="0"/>
                </a:tc>
                <a:tc>
                  <a:txBody>
                    <a:bodyPr/>
                    <a:lstStyle/>
                    <a:p>
                      <a:pPr algn="ctr">
                        <a:lnSpc>
                          <a:spcPct val="115000"/>
                        </a:lnSpc>
                        <a:spcBef>
                          <a:spcPts val="300"/>
                        </a:spcBef>
                        <a:spcAft>
                          <a:spcPts val="300"/>
                        </a:spcAft>
                      </a:pPr>
                      <a:r>
                        <a:rPr lang="fr-FR" sz="1100" dirty="0">
                          <a:effectLst/>
                        </a:rPr>
                        <a:t>3</a:t>
                      </a:r>
                      <a:r>
                        <a:rPr lang="fr-FR" sz="1100" baseline="30000" dirty="0">
                          <a:effectLst/>
                        </a:rPr>
                        <a:t>e</a:t>
                      </a:r>
                      <a:r>
                        <a:rPr lang="fr-FR" sz="1100" dirty="0">
                          <a:effectLst/>
                        </a:rPr>
                        <a:t> année (154)</a:t>
                      </a:r>
                      <a:endParaRPr lang="fr-BE" sz="1100" dirty="0">
                        <a:effectLst/>
                        <a:latin typeface="Calibri"/>
                        <a:ea typeface="Calibri"/>
                        <a:cs typeface="Times New Roman"/>
                      </a:endParaRPr>
                    </a:p>
                  </a:txBody>
                  <a:tcPr marL="68580" marR="68580" marT="0" marB="0"/>
                </a:tc>
                <a:tc>
                  <a:txBody>
                    <a:bodyPr/>
                    <a:lstStyle/>
                    <a:p>
                      <a:pPr algn="ctr">
                        <a:lnSpc>
                          <a:spcPct val="115000"/>
                        </a:lnSpc>
                        <a:spcBef>
                          <a:spcPts val="300"/>
                        </a:spcBef>
                        <a:spcAft>
                          <a:spcPts val="300"/>
                        </a:spcAft>
                      </a:pPr>
                      <a:r>
                        <a:rPr lang="fr-FR" sz="1100">
                          <a:effectLst/>
                        </a:rPr>
                        <a:t>4</a:t>
                      </a:r>
                      <a:r>
                        <a:rPr lang="fr-FR" sz="1100" baseline="30000">
                          <a:effectLst/>
                        </a:rPr>
                        <a:t>e</a:t>
                      </a:r>
                      <a:r>
                        <a:rPr lang="fr-FR" sz="1100">
                          <a:effectLst/>
                        </a:rPr>
                        <a:t> année (370)</a:t>
                      </a:r>
                      <a:endParaRPr lang="fr-BE" sz="1100">
                        <a:effectLst/>
                        <a:latin typeface="Calibri"/>
                        <a:ea typeface="Calibri"/>
                        <a:cs typeface="Times New Roman"/>
                      </a:endParaRPr>
                    </a:p>
                  </a:txBody>
                  <a:tcPr marL="68580" marR="68580" marT="0" marB="0"/>
                </a:tc>
                <a:tc>
                  <a:txBody>
                    <a:bodyPr/>
                    <a:lstStyle/>
                    <a:p>
                      <a:pPr algn="ctr">
                        <a:lnSpc>
                          <a:spcPct val="115000"/>
                        </a:lnSpc>
                        <a:spcBef>
                          <a:spcPts val="300"/>
                        </a:spcBef>
                        <a:spcAft>
                          <a:spcPts val="300"/>
                        </a:spcAft>
                      </a:pPr>
                      <a:r>
                        <a:rPr lang="fr-FR" sz="1100">
                          <a:effectLst/>
                        </a:rPr>
                        <a:t>3</a:t>
                      </a:r>
                      <a:r>
                        <a:rPr lang="fr-FR" sz="1100" baseline="30000">
                          <a:effectLst/>
                        </a:rPr>
                        <a:t>e</a:t>
                      </a:r>
                      <a:r>
                        <a:rPr lang="fr-FR" sz="1100">
                          <a:effectLst/>
                        </a:rPr>
                        <a:t> année(142)</a:t>
                      </a:r>
                      <a:endParaRPr lang="fr-BE" sz="1100">
                        <a:effectLst/>
                        <a:latin typeface="Calibri"/>
                        <a:ea typeface="Calibri"/>
                        <a:cs typeface="Times New Roman"/>
                      </a:endParaRPr>
                    </a:p>
                  </a:txBody>
                  <a:tcPr marL="68580" marR="68580" marT="0" marB="0"/>
                </a:tc>
                <a:tc>
                  <a:txBody>
                    <a:bodyPr/>
                    <a:lstStyle/>
                    <a:p>
                      <a:pPr algn="ctr">
                        <a:lnSpc>
                          <a:spcPct val="115000"/>
                        </a:lnSpc>
                        <a:spcBef>
                          <a:spcPts val="300"/>
                        </a:spcBef>
                        <a:spcAft>
                          <a:spcPts val="300"/>
                        </a:spcAft>
                      </a:pPr>
                      <a:r>
                        <a:rPr lang="fr-FR" sz="1100">
                          <a:effectLst/>
                        </a:rPr>
                        <a:t>4</a:t>
                      </a:r>
                      <a:r>
                        <a:rPr lang="fr-FR" sz="1100" baseline="30000">
                          <a:effectLst/>
                        </a:rPr>
                        <a:t>e</a:t>
                      </a:r>
                      <a:r>
                        <a:rPr lang="fr-FR" sz="1100">
                          <a:effectLst/>
                        </a:rPr>
                        <a:t> année (66)</a:t>
                      </a:r>
                      <a:endParaRPr lang="fr-BE" sz="1100">
                        <a:effectLst/>
                        <a:latin typeface="Calibri"/>
                        <a:ea typeface="Calibri"/>
                        <a:cs typeface="Times New Roman"/>
                      </a:endParaRPr>
                    </a:p>
                  </a:txBody>
                  <a:tcPr marL="68580" marR="68580" marT="0" marB="0"/>
                </a:tc>
              </a:tr>
              <a:tr h="0">
                <a:tc>
                  <a:txBody>
                    <a:bodyPr/>
                    <a:lstStyle/>
                    <a:p>
                      <a:pPr>
                        <a:lnSpc>
                          <a:spcPct val="115000"/>
                        </a:lnSpc>
                        <a:spcBef>
                          <a:spcPts val="300"/>
                        </a:spcBef>
                        <a:spcAft>
                          <a:spcPts val="300"/>
                        </a:spcAft>
                      </a:pPr>
                      <a:r>
                        <a:rPr lang="fr-FR" sz="1100">
                          <a:effectLst/>
                        </a:rPr>
                        <a:t>2/2</a:t>
                      </a:r>
                      <a:endParaRPr lang="fr-BE" sz="1100">
                        <a:effectLst/>
                        <a:latin typeface="Calibri"/>
                        <a:ea typeface="Calibri"/>
                        <a:cs typeface="Times New Roman"/>
                      </a:endParaRPr>
                    </a:p>
                  </a:txBody>
                  <a:tcPr marL="68580" marR="68580" marT="0" marB="0"/>
                </a:tc>
                <a:tc>
                  <a:txBody>
                    <a:bodyPr/>
                    <a:lstStyle/>
                    <a:p>
                      <a:pPr marR="401955" algn="r">
                        <a:lnSpc>
                          <a:spcPct val="115000"/>
                        </a:lnSpc>
                        <a:spcBef>
                          <a:spcPts val="300"/>
                        </a:spcBef>
                        <a:spcAft>
                          <a:spcPts val="300"/>
                        </a:spcAft>
                      </a:pPr>
                      <a:r>
                        <a:rPr lang="fr-FR" sz="1100">
                          <a:effectLst/>
                        </a:rPr>
                        <a:t>12 %</a:t>
                      </a:r>
                      <a:endParaRPr lang="fr-BE" sz="1100">
                        <a:effectLst/>
                        <a:latin typeface="Calibri"/>
                        <a:ea typeface="Calibri"/>
                        <a:cs typeface="Times New Roman"/>
                      </a:endParaRPr>
                    </a:p>
                  </a:txBody>
                  <a:tcPr marL="68580" marR="68580" marT="0" marB="0"/>
                </a:tc>
                <a:tc>
                  <a:txBody>
                    <a:bodyPr/>
                    <a:lstStyle/>
                    <a:p>
                      <a:pPr marR="401955" algn="r">
                        <a:lnSpc>
                          <a:spcPct val="115000"/>
                        </a:lnSpc>
                        <a:spcBef>
                          <a:spcPts val="300"/>
                        </a:spcBef>
                        <a:spcAft>
                          <a:spcPts val="300"/>
                        </a:spcAft>
                      </a:pPr>
                      <a:r>
                        <a:rPr lang="fr-FR" sz="1100">
                          <a:effectLst/>
                        </a:rPr>
                        <a:t>36,5 %</a:t>
                      </a:r>
                      <a:endParaRPr lang="fr-BE" sz="1100">
                        <a:effectLst/>
                        <a:latin typeface="Calibri"/>
                        <a:ea typeface="Calibri"/>
                        <a:cs typeface="Times New Roman"/>
                      </a:endParaRPr>
                    </a:p>
                  </a:txBody>
                  <a:tcPr marL="68580" marR="68580" marT="0" marB="0"/>
                </a:tc>
                <a:tc>
                  <a:txBody>
                    <a:bodyPr/>
                    <a:lstStyle/>
                    <a:p>
                      <a:pPr marR="401955" algn="r">
                        <a:lnSpc>
                          <a:spcPct val="115000"/>
                        </a:lnSpc>
                        <a:spcBef>
                          <a:spcPts val="300"/>
                        </a:spcBef>
                        <a:spcAft>
                          <a:spcPts val="300"/>
                        </a:spcAft>
                      </a:pPr>
                      <a:r>
                        <a:rPr lang="fr-FR" sz="1100">
                          <a:effectLst/>
                        </a:rPr>
                        <a:t>4 %</a:t>
                      </a:r>
                      <a:endParaRPr lang="fr-BE" sz="1100">
                        <a:effectLst/>
                        <a:latin typeface="Calibri"/>
                        <a:ea typeface="Calibri"/>
                        <a:cs typeface="Times New Roman"/>
                      </a:endParaRPr>
                    </a:p>
                  </a:txBody>
                  <a:tcPr marL="68580" marR="68580" marT="0" marB="0"/>
                </a:tc>
                <a:tc>
                  <a:txBody>
                    <a:bodyPr/>
                    <a:lstStyle/>
                    <a:p>
                      <a:pPr marR="401955" algn="r">
                        <a:lnSpc>
                          <a:spcPct val="115000"/>
                        </a:lnSpc>
                        <a:spcBef>
                          <a:spcPts val="300"/>
                        </a:spcBef>
                        <a:spcAft>
                          <a:spcPts val="300"/>
                        </a:spcAft>
                      </a:pPr>
                      <a:r>
                        <a:rPr lang="fr-FR" sz="1100">
                          <a:effectLst/>
                        </a:rPr>
                        <a:t>7,5 %</a:t>
                      </a:r>
                      <a:endParaRPr lang="fr-BE" sz="1100">
                        <a:effectLst/>
                        <a:latin typeface="Calibri"/>
                        <a:ea typeface="Calibri"/>
                        <a:cs typeface="Times New Roman"/>
                      </a:endParaRPr>
                    </a:p>
                  </a:txBody>
                  <a:tcPr marL="68580" marR="68580" marT="0" marB="0"/>
                </a:tc>
              </a:tr>
              <a:tr h="0">
                <a:tc>
                  <a:txBody>
                    <a:bodyPr/>
                    <a:lstStyle/>
                    <a:p>
                      <a:pPr>
                        <a:lnSpc>
                          <a:spcPct val="115000"/>
                        </a:lnSpc>
                        <a:spcBef>
                          <a:spcPts val="300"/>
                        </a:spcBef>
                        <a:spcAft>
                          <a:spcPts val="300"/>
                        </a:spcAft>
                      </a:pPr>
                      <a:r>
                        <a:rPr lang="fr-FR" sz="1100">
                          <a:effectLst/>
                        </a:rPr>
                        <a:t>1/1</a:t>
                      </a:r>
                      <a:endParaRPr lang="fr-BE" sz="1100">
                        <a:effectLst/>
                        <a:latin typeface="Calibri"/>
                        <a:ea typeface="Calibri"/>
                        <a:cs typeface="Times New Roman"/>
                      </a:endParaRPr>
                    </a:p>
                  </a:txBody>
                  <a:tcPr marL="68580" marR="68580" marT="0" marB="0"/>
                </a:tc>
                <a:tc>
                  <a:txBody>
                    <a:bodyPr/>
                    <a:lstStyle/>
                    <a:p>
                      <a:pPr marR="401955" algn="r">
                        <a:lnSpc>
                          <a:spcPct val="115000"/>
                        </a:lnSpc>
                        <a:spcBef>
                          <a:spcPts val="300"/>
                        </a:spcBef>
                        <a:spcAft>
                          <a:spcPts val="300"/>
                        </a:spcAft>
                      </a:pPr>
                      <a:r>
                        <a:rPr lang="fr-FR" sz="1100">
                          <a:effectLst/>
                        </a:rPr>
                        <a:t>5 %</a:t>
                      </a:r>
                      <a:endParaRPr lang="fr-BE" sz="1100">
                        <a:effectLst/>
                        <a:latin typeface="Calibri"/>
                        <a:ea typeface="Calibri"/>
                        <a:cs typeface="Times New Roman"/>
                      </a:endParaRPr>
                    </a:p>
                  </a:txBody>
                  <a:tcPr marL="68580" marR="68580" marT="0" marB="0"/>
                </a:tc>
                <a:tc>
                  <a:txBody>
                    <a:bodyPr/>
                    <a:lstStyle/>
                    <a:p>
                      <a:pPr marR="401955" algn="r">
                        <a:lnSpc>
                          <a:spcPct val="115000"/>
                        </a:lnSpc>
                        <a:spcBef>
                          <a:spcPts val="300"/>
                        </a:spcBef>
                        <a:spcAft>
                          <a:spcPts val="300"/>
                        </a:spcAft>
                      </a:pPr>
                      <a:r>
                        <a:rPr lang="fr-FR" sz="1100">
                          <a:effectLst/>
                        </a:rPr>
                        <a:t>9 %</a:t>
                      </a:r>
                      <a:endParaRPr lang="fr-BE" sz="1100">
                        <a:effectLst/>
                        <a:latin typeface="Calibri"/>
                        <a:ea typeface="Calibri"/>
                        <a:cs typeface="Times New Roman"/>
                      </a:endParaRPr>
                    </a:p>
                  </a:txBody>
                  <a:tcPr marL="68580" marR="68580" marT="0" marB="0"/>
                </a:tc>
                <a:tc>
                  <a:txBody>
                    <a:bodyPr/>
                    <a:lstStyle/>
                    <a:p>
                      <a:pPr marR="401955" algn="r">
                        <a:lnSpc>
                          <a:spcPct val="115000"/>
                        </a:lnSpc>
                        <a:spcBef>
                          <a:spcPts val="300"/>
                        </a:spcBef>
                        <a:spcAft>
                          <a:spcPts val="300"/>
                        </a:spcAft>
                      </a:pPr>
                      <a:r>
                        <a:rPr lang="fr-FR" sz="1100">
                          <a:effectLst/>
                        </a:rPr>
                        <a:t>1 %</a:t>
                      </a:r>
                      <a:endParaRPr lang="fr-BE" sz="1100">
                        <a:effectLst/>
                        <a:latin typeface="Calibri"/>
                        <a:ea typeface="Calibri"/>
                        <a:cs typeface="Times New Roman"/>
                      </a:endParaRPr>
                    </a:p>
                  </a:txBody>
                  <a:tcPr marL="68580" marR="68580" marT="0" marB="0"/>
                </a:tc>
                <a:tc>
                  <a:txBody>
                    <a:bodyPr/>
                    <a:lstStyle/>
                    <a:p>
                      <a:pPr marR="401955" algn="r">
                        <a:lnSpc>
                          <a:spcPct val="115000"/>
                        </a:lnSpc>
                        <a:spcBef>
                          <a:spcPts val="300"/>
                        </a:spcBef>
                        <a:spcAft>
                          <a:spcPts val="300"/>
                        </a:spcAft>
                      </a:pPr>
                      <a:r>
                        <a:rPr lang="fr-FR" sz="1100" dirty="0">
                          <a:effectLst/>
                        </a:rPr>
                        <a:t>9 %</a:t>
                      </a:r>
                      <a:endParaRPr lang="fr-BE" sz="1100" dirty="0">
                        <a:effectLst/>
                        <a:latin typeface="Calibri"/>
                        <a:ea typeface="Calibri"/>
                        <a:cs typeface="Times New Roman"/>
                      </a:endParaRPr>
                    </a:p>
                  </a:txBody>
                  <a:tcPr marL="68580" marR="68580" marT="0" marB="0"/>
                </a:tc>
              </a:tr>
            </a:tbl>
          </a:graphicData>
        </a:graphic>
      </p:graphicFrame>
      <p:graphicFrame>
        <p:nvGraphicFramePr>
          <p:cNvPr id="12" name="Tableau 11"/>
          <p:cNvGraphicFramePr>
            <a:graphicFrameLocks noGrp="1"/>
          </p:cNvGraphicFramePr>
          <p:nvPr>
            <p:extLst>
              <p:ext uri="{D42A27DB-BD31-4B8C-83A1-F6EECF244321}">
                <p14:modId xmlns:p14="http://schemas.microsoft.com/office/powerpoint/2010/main" val="990924416"/>
              </p:ext>
            </p:extLst>
          </p:nvPr>
        </p:nvGraphicFramePr>
        <p:xfrm>
          <a:off x="332356" y="3127595"/>
          <a:ext cx="5849620" cy="637731"/>
        </p:xfrm>
        <a:graphic>
          <a:graphicData uri="http://schemas.openxmlformats.org/drawingml/2006/table">
            <a:tbl>
              <a:tblPr firstRow="1" firstCol="1" bandRow="1">
                <a:tableStyleId>{5C22544A-7EE6-4342-B048-85BDC9FD1C3A}</a:tableStyleId>
              </a:tblPr>
              <a:tblGrid>
                <a:gridCol w="865292"/>
                <a:gridCol w="1474048"/>
                <a:gridCol w="1169670"/>
                <a:gridCol w="1170305"/>
                <a:gridCol w="1170305"/>
              </a:tblGrid>
              <a:tr h="252159">
                <a:tc>
                  <a:txBody>
                    <a:bodyPr/>
                    <a:lstStyle/>
                    <a:p>
                      <a:pPr>
                        <a:lnSpc>
                          <a:spcPct val="115000"/>
                        </a:lnSpc>
                        <a:spcBef>
                          <a:spcPts val="300"/>
                        </a:spcBef>
                        <a:spcAft>
                          <a:spcPts val="300"/>
                        </a:spcAft>
                      </a:pPr>
                      <a:r>
                        <a:rPr lang="fr-FR" sz="1100" dirty="0">
                          <a:effectLst/>
                        </a:rPr>
                        <a:t> </a:t>
                      </a:r>
                      <a:endParaRPr lang="fr-BE" sz="1100" dirty="0">
                        <a:effectLst/>
                        <a:latin typeface="Calibri"/>
                        <a:ea typeface="Calibri"/>
                        <a:cs typeface="Times New Roman"/>
                      </a:endParaRPr>
                    </a:p>
                  </a:txBody>
                  <a:tcPr marL="68580" marR="68580" marT="0" marB="0"/>
                </a:tc>
                <a:tc gridSpan="2">
                  <a:txBody>
                    <a:bodyPr/>
                    <a:lstStyle/>
                    <a:p>
                      <a:pPr algn="ctr">
                        <a:lnSpc>
                          <a:spcPct val="115000"/>
                        </a:lnSpc>
                        <a:spcBef>
                          <a:spcPts val="300"/>
                        </a:spcBef>
                        <a:spcAft>
                          <a:spcPts val="300"/>
                        </a:spcAft>
                      </a:pPr>
                      <a:r>
                        <a:rPr lang="fr-FR" sz="1100" dirty="0">
                          <a:effectLst/>
                        </a:rPr>
                        <a:t>Filière de transition</a:t>
                      </a:r>
                      <a:endParaRPr lang="fr-BE" sz="1100" dirty="0">
                        <a:effectLst/>
                        <a:latin typeface="Calibri"/>
                        <a:ea typeface="Calibri"/>
                        <a:cs typeface="Times New Roman"/>
                      </a:endParaRPr>
                    </a:p>
                  </a:txBody>
                  <a:tcPr marL="68580" marR="68580" marT="0" marB="0"/>
                </a:tc>
                <a:tc hMerge="1">
                  <a:txBody>
                    <a:bodyPr/>
                    <a:lstStyle/>
                    <a:p>
                      <a:endParaRPr lang="fr-BE"/>
                    </a:p>
                  </a:txBody>
                  <a:tcPr/>
                </a:tc>
                <a:tc gridSpan="2">
                  <a:txBody>
                    <a:bodyPr/>
                    <a:lstStyle/>
                    <a:p>
                      <a:pPr algn="ctr">
                        <a:lnSpc>
                          <a:spcPct val="115000"/>
                        </a:lnSpc>
                        <a:spcBef>
                          <a:spcPts val="300"/>
                        </a:spcBef>
                        <a:spcAft>
                          <a:spcPts val="300"/>
                        </a:spcAft>
                      </a:pPr>
                      <a:r>
                        <a:rPr lang="fr-FR" sz="1100">
                          <a:effectLst/>
                        </a:rPr>
                        <a:t>Filière de qualification</a:t>
                      </a:r>
                      <a:endParaRPr lang="fr-BE" sz="1100">
                        <a:effectLst/>
                        <a:latin typeface="Calibri"/>
                        <a:ea typeface="Calibri"/>
                        <a:cs typeface="Times New Roman"/>
                      </a:endParaRPr>
                    </a:p>
                  </a:txBody>
                  <a:tcPr marL="68580" marR="68580" marT="0" marB="0"/>
                </a:tc>
                <a:tc hMerge="1">
                  <a:txBody>
                    <a:bodyPr/>
                    <a:lstStyle/>
                    <a:p>
                      <a:endParaRPr lang="fr-BE"/>
                    </a:p>
                  </a:txBody>
                  <a:tcPr/>
                </a:tc>
              </a:tr>
              <a:tr h="0">
                <a:tc>
                  <a:txBody>
                    <a:bodyPr/>
                    <a:lstStyle/>
                    <a:p>
                      <a:pPr>
                        <a:lnSpc>
                          <a:spcPct val="115000"/>
                        </a:lnSpc>
                        <a:spcBef>
                          <a:spcPts val="300"/>
                        </a:spcBef>
                        <a:spcAft>
                          <a:spcPts val="300"/>
                        </a:spcAft>
                      </a:pPr>
                      <a:r>
                        <a:rPr lang="fr-FR" sz="1100">
                          <a:effectLst/>
                        </a:rPr>
                        <a:t> </a:t>
                      </a:r>
                      <a:endParaRPr lang="fr-BE" sz="1100">
                        <a:effectLst/>
                        <a:latin typeface="Calibri"/>
                        <a:ea typeface="Calibri"/>
                        <a:cs typeface="Times New Roman"/>
                      </a:endParaRPr>
                    </a:p>
                  </a:txBody>
                  <a:tcPr marL="68580" marR="68580" marT="0" marB="0"/>
                </a:tc>
                <a:tc>
                  <a:txBody>
                    <a:bodyPr/>
                    <a:lstStyle/>
                    <a:p>
                      <a:pPr algn="ctr">
                        <a:lnSpc>
                          <a:spcPct val="115000"/>
                        </a:lnSpc>
                        <a:spcBef>
                          <a:spcPts val="300"/>
                        </a:spcBef>
                        <a:spcAft>
                          <a:spcPts val="300"/>
                        </a:spcAft>
                      </a:pPr>
                      <a:r>
                        <a:rPr lang="fr-FR" sz="1100">
                          <a:effectLst/>
                        </a:rPr>
                        <a:t>3</a:t>
                      </a:r>
                      <a:r>
                        <a:rPr lang="fr-FR" sz="1100" baseline="30000">
                          <a:effectLst/>
                        </a:rPr>
                        <a:t>e</a:t>
                      </a:r>
                      <a:r>
                        <a:rPr lang="fr-FR" sz="1100">
                          <a:effectLst/>
                        </a:rPr>
                        <a:t> année (154)</a:t>
                      </a:r>
                      <a:endParaRPr lang="fr-BE" sz="1100">
                        <a:effectLst/>
                        <a:latin typeface="Calibri"/>
                        <a:ea typeface="Calibri"/>
                        <a:cs typeface="Times New Roman"/>
                      </a:endParaRPr>
                    </a:p>
                  </a:txBody>
                  <a:tcPr marL="68580" marR="68580" marT="0" marB="0"/>
                </a:tc>
                <a:tc>
                  <a:txBody>
                    <a:bodyPr/>
                    <a:lstStyle/>
                    <a:p>
                      <a:pPr algn="ctr">
                        <a:lnSpc>
                          <a:spcPct val="115000"/>
                        </a:lnSpc>
                        <a:spcBef>
                          <a:spcPts val="300"/>
                        </a:spcBef>
                        <a:spcAft>
                          <a:spcPts val="300"/>
                        </a:spcAft>
                      </a:pPr>
                      <a:r>
                        <a:rPr lang="fr-FR" sz="1100" dirty="0">
                          <a:effectLst/>
                        </a:rPr>
                        <a:t>4</a:t>
                      </a:r>
                      <a:r>
                        <a:rPr lang="fr-FR" sz="1100" baseline="30000" dirty="0">
                          <a:effectLst/>
                        </a:rPr>
                        <a:t>e</a:t>
                      </a:r>
                      <a:r>
                        <a:rPr lang="fr-FR" sz="1100" dirty="0">
                          <a:effectLst/>
                        </a:rPr>
                        <a:t> année (370)</a:t>
                      </a:r>
                      <a:endParaRPr lang="fr-BE" sz="1100" dirty="0">
                        <a:effectLst/>
                        <a:latin typeface="Calibri"/>
                        <a:ea typeface="Calibri"/>
                        <a:cs typeface="Times New Roman"/>
                      </a:endParaRPr>
                    </a:p>
                  </a:txBody>
                  <a:tcPr marL="68580" marR="68580" marT="0" marB="0"/>
                </a:tc>
                <a:tc>
                  <a:txBody>
                    <a:bodyPr/>
                    <a:lstStyle/>
                    <a:p>
                      <a:pPr algn="ctr">
                        <a:lnSpc>
                          <a:spcPct val="115000"/>
                        </a:lnSpc>
                        <a:spcBef>
                          <a:spcPts val="300"/>
                        </a:spcBef>
                        <a:spcAft>
                          <a:spcPts val="300"/>
                        </a:spcAft>
                      </a:pPr>
                      <a:r>
                        <a:rPr lang="fr-FR" sz="1100">
                          <a:effectLst/>
                        </a:rPr>
                        <a:t>3</a:t>
                      </a:r>
                      <a:r>
                        <a:rPr lang="fr-FR" sz="1100" baseline="30000">
                          <a:effectLst/>
                        </a:rPr>
                        <a:t>e</a:t>
                      </a:r>
                      <a:r>
                        <a:rPr lang="fr-FR" sz="1100">
                          <a:effectLst/>
                        </a:rPr>
                        <a:t> année(142)</a:t>
                      </a:r>
                      <a:endParaRPr lang="fr-BE" sz="1100">
                        <a:effectLst/>
                        <a:latin typeface="Calibri"/>
                        <a:ea typeface="Calibri"/>
                        <a:cs typeface="Times New Roman"/>
                      </a:endParaRPr>
                    </a:p>
                  </a:txBody>
                  <a:tcPr marL="68580" marR="68580" marT="0" marB="0"/>
                </a:tc>
                <a:tc>
                  <a:txBody>
                    <a:bodyPr/>
                    <a:lstStyle/>
                    <a:p>
                      <a:pPr algn="ctr">
                        <a:lnSpc>
                          <a:spcPct val="115000"/>
                        </a:lnSpc>
                        <a:spcBef>
                          <a:spcPts val="300"/>
                        </a:spcBef>
                        <a:spcAft>
                          <a:spcPts val="300"/>
                        </a:spcAft>
                      </a:pPr>
                      <a:r>
                        <a:rPr lang="fr-FR" sz="1100">
                          <a:effectLst/>
                        </a:rPr>
                        <a:t>4</a:t>
                      </a:r>
                      <a:r>
                        <a:rPr lang="fr-FR" sz="1100" baseline="30000">
                          <a:effectLst/>
                        </a:rPr>
                        <a:t>e</a:t>
                      </a:r>
                      <a:r>
                        <a:rPr lang="fr-FR" sz="1100">
                          <a:effectLst/>
                        </a:rPr>
                        <a:t> année (66)</a:t>
                      </a:r>
                      <a:endParaRPr lang="fr-BE" sz="1100">
                        <a:effectLst/>
                        <a:latin typeface="Calibri"/>
                        <a:ea typeface="Calibri"/>
                        <a:cs typeface="Times New Roman"/>
                      </a:endParaRPr>
                    </a:p>
                  </a:txBody>
                  <a:tcPr marL="68580" marR="68580" marT="0" marB="0"/>
                </a:tc>
              </a:tr>
              <a:tr h="0">
                <a:tc>
                  <a:txBody>
                    <a:bodyPr/>
                    <a:lstStyle/>
                    <a:p>
                      <a:pPr>
                        <a:lnSpc>
                          <a:spcPct val="115000"/>
                        </a:lnSpc>
                        <a:spcBef>
                          <a:spcPts val="300"/>
                        </a:spcBef>
                        <a:spcAft>
                          <a:spcPts val="300"/>
                        </a:spcAft>
                      </a:pPr>
                      <a:r>
                        <a:rPr lang="fr-FR" sz="1100">
                          <a:effectLst/>
                        </a:rPr>
                        <a:t>1/1</a:t>
                      </a:r>
                      <a:endParaRPr lang="fr-BE" sz="1100">
                        <a:effectLst/>
                        <a:latin typeface="Calibri"/>
                        <a:ea typeface="Calibri"/>
                        <a:cs typeface="Times New Roman"/>
                      </a:endParaRPr>
                    </a:p>
                  </a:txBody>
                  <a:tcPr marL="68580" marR="68580" marT="0" marB="0"/>
                </a:tc>
                <a:tc>
                  <a:txBody>
                    <a:bodyPr/>
                    <a:lstStyle/>
                    <a:p>
                      <a:pPr marR="401955" algn="r">
                        <a:lnSpc>
                          <a:spcPct val="115000"/>
                        </a:lnSpc>
                        <a:spcBef>
                          <a:spcPts val="300"/>
                        </a:spcBef>
                        <a:spcAft>
                          <a:spcPts val="300"/>
                        </a:spcAft>
                      </a:pPr>
                      <a:r>
                        <a:rPr lang="fr-FR" sz="1100">
                          <a:effectLst/>
                        </a:rPr>
                        <a:t>20 %</a:t>
                      </a:r>
                      <a:endParaRPr lang="fr-BE" sz="1100">
                        <a:effectLst/>
                        <a:latin typeface="Calibri"/>
                        <a:ea typeface="Calibri"/>
                        <a:cs typeface="Times New Roman"/>
                      </a:endParaRPr>
                    </a:p>
                  </a:txBody>
                  <a:tcPr marL="68580" marR="68580" marT="0" marB="0"/>
                </a:tc>
                <a:tc>
                  <a:txBody>
                    <a:bodyPr/>
                    <a:lstStyle/>
                    <a:p>
                      <a:pPr marR="401955" algn="r">
                        <a:lnSpc>
                          <a:spcPct val="115000"/>
                        </a:lnSpc>
                        <a:spcBef>
                          <a:spcPts val="300"/>
                        </a:spcBef>
                        <a:spcAft>
                          <a:spcPts val="300"/>
                        </a:spcAft>
                      </a:pPr>
                      <a:r>
                        <a:rPr lang="fr-FR" sz="1100">
                          <a:effectLst/>
                        </a:rPr>
                        <a:t>51,5 %</a:t>
                      </a:r>
                      <a:endParaRPr lang="fr-BE" sz="1100">
                        <a:effectLst/>
                        <a:latin typeface="Calibri"/>
                        <a:ea typeface="Calibri"/>
                        <a:cs typeface="Times New Roman"/>
                      </a:endParaRPr>
                    </a:p>
                  </a:txBody>
                  <a:tcPr marL="68580" marR="68580" marT="0" marB="0"/>
                </a:tc>
                <a:tc>
                  <a:txBody>
                    <a:bodyPr/>
                    <a:lstStyle/>
                    <a:p>
                      <a:pPr marR="401955" algn="r">
                        <a:lnSpc>
                          <a:spcPct val="115000"/>
                        </a:lnSpc>
                        <a:spcBef>
                          <a:spcPts val="300"/>
                        </a:spcBef>
                        <a:spcAft>
                          <a:spcPts val="300"/>
                        </a:spcAft>
                      </a:pPr>
                      <a:r>
                        <a:rPr lang="fr-FR" sz="1100">
                          <a:effectLst/>
                        </a:rPr>
                        <a:t>10,5 %</a:t>
                      </a:r>
                      <a:endParaRPr lang="fr-BE" sz="1100">
                        <a:effectLst/>
                        <a:latin typeface="Calibri"/>
                        <a:ea typeface="Calibri"/>
                        <a:cs typeface="Times New Roman"/>
                      </a:endParaRPr>
                    </a:p>
                  </a:txBody>
                  <a:tcPr marL="68580" marR="68580" marT="0" marB="0"/>
                </a:tc>
                <a:tc>
                  <a:txBody>
                    <a:bodyPr/>
                    <a:lstStyle/>
                    <a:p>
                      <a:pPr marR="401955" algn="r">
                        <a:lnSpc>
                          <a:spcPct val="115000"/>
                        </a:lnSpc>
                        <a:spcBef>
                          <a:spcPts val="300"/>
                        </a:spcBef>
                        <a:spcAft>
                          <a:spcPts val="300"/>
                        </a:spcAft>
                      </a:pPr>
                      <a:r>
                        <a:rPr lang="fr-FR" sz="1100" dirty="0">
                          <a:effectLst/>
                        </a:rPr>
                        <a:t>24 %</a:t>
                      </a:r>
                      <a:endParaRPr lang="fr-BE" sz="11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712994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9" grpId="0"/>
      <p:bldP spid="10" grpId="0"/>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34280"/>
            <a:ext cx="8229600" cy="1143000"/>
          </a:xfrm>
        </p:spPr>
        <p:txBody>
          <a:bodyPr/>
          <a:lstStyle/>
          <a:p>
            <a:pPr algn="ctr"/>
            <a:r>
              <a:rPr lang="fr-BE" dirty="0" smtClean="0"/>
              <a:t>Plan de la présentation</a:t>
            </a:r>
            <a:endParaRPr lang="fr-BE" dirty="0"/>
          </a:p>
        </p:txBody>
      </p:sp>
      <p:sp>
        <p:nvSpPr>
          <p:cNvPr id="3" name="Espace réservé du contenu 2"/>
          <p:cNvSpPr>
            <a:spLocks noGrp="1"/>
          </p:cNvSpPr>
          <p:nvPr>
            <p:ph sz="quarter" idx="1"/>
          </p:nvPr>
        </p:nvSpPr>
        <p:spPr>
          <a:xfrm>
            <a:off x="457200" y="1168152"/>
            <a:ext cx="8229600" cy="5069160"/>
          </a:xfrm>
        </p:spPr>
        <p:txBody>
          <a:bodyPr>
            <a:normAutofit lnSpcReduction="10000"/>
          </a:bodyPr>
          <a:lstStyle/>
          <a:p>
            <a:pPr marL="0" indent="0">
              <a:buNone/>
            </a:pPr>
            <a:r>
              <a:rPr lang="fr-BE" dirty="0" smtClean="0"/>
              <a:t>Intro</a:t>
            </a:r>
          </a:p>
          <a:p>
            <a:r>
              <a:rPr lang="fr-BE" dirty="0" smtClean="0"/>
              <a:t>Les évaluations externes en Belgique francophone – évolution sur les 15 dernières années</a:t>
            </a:r>
          </a:p>
          <a:p>
            <a:pPr marL="365760" lvl="1" indent="0">
              <a:buNone/>
            </a:pPr>
            <a:endParaRPr lang="fr-BE" dirty="0"/>
          </a:p>
          <a:p>
            <a:pPr marL="0" indent="0">
              <a:buNone/>
            </a:pPr>
            <a:r>
              <a:rPr lang="fr-BE" dirty="0" smtClean="0"/>
              <a:t>Les épreuves de la FWB</a:t>
            </a:r>
          </a:p>
          <a:p>
            <a:pPr marL="0" indent="0">
              <a:buNone/>
            </a:pPr>
            <a:endParaRPr lang="fr-BE" dirty="0"/>
          </a:p>
          <a:p>
            <a:pPr marL="0" indent="0">
              <a:buNone/>
            </a:pPr>
            <a:r>
              <a:rPr lang="fr-BE" dirty="0" smtClean="0"/>
              <a:t>Pisa</a:t>
            </a:r>
          </a:p>
          <a:p>
            <a:pPr marL="0" indent="0">
              <a:buNone/>
            </a:pPr>
            <a:endParaRPr lang="fr-BE" dirty="0"/>
          </a:p>
          <a:p>
            <a:pPr marL="0" indent="0">
              <a:buNone/>
            </a:pPr>
            <a:r>
              <a:rPr lang="fr-BE" dirty="0"/>
              <a:t>Quelle(s) spécificité(s), quelle vision des mathématiques sont véhiculées dans ces diverses évaluations?</a:t>
            </a:r>
          </a:p>
          <a:p>
            <a:pPr marL="0" indent="0">
              <a:buNone/>
            </a:pPr>
            <a:endParaRPr lang="fr-BE" dirty="0"/>
          </a:p>
          <a:p>
            <a:pPr marL="0" indent="0">
              <a:buNone/>
            </a:pPr>
            <a:r>
              <a:rPr lang="fr-BE" dirty="0" smtClean="0"/>
              <a:t>Conclusion</a:t>
            </a:r>
            <a:endParaRPr lang="fr-BE" dirty="0"/>
          </a:p>
          <a:p>
            <a:endParaRPr lang="fr-BE" dirty="0" smtClean="0"/>
          </a:p>
          <a:p>
            <a:pPr marL="0" indent="0">
              <a:buNone/>
            </a:pPr>
            <a:endParaRPr lang="fr-BE" dirty="0" smtClean="0"/>
          </a:p>
          <a:p>
            <a:pPr marL="0" indent="0">
              <a:buNone/>
            </a:pPr>
            <a:endParaRPr lang="fr-BE" dirty="0" smtClean="0"/>
          </a:p>
          <a:p>
            <a:endParaRPr lang="fr-BE" dirty="0" smtClean="0"/>
          </a:p>
          <a:p>
            <a:endParaRPr lang="fr-BE" dirty="0" smtClean="0"/>
          </a:p>
          <a:p>
            <a:endParaRPr lang="fr-BE" dirty="0"/>
          </a:p>
        </p:txBody>
      </p:sp>
    </p:spTree>
    <p:extLst>
      <p:ext uri="{BB962C8B-B14F-4D97-AF65-F5344CB8AC3E}">
        <p14:creationId xmlns:p14="http://schemas.microsoft.com/office/powerpoint/2010/main" val="36637813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3568" y="-27384"/>
            <a:ext cx="7772400" cy="1143000"/>
          </a:xfrm>
        </p:spPr>
        <p:txBody>
          <a:bodyPr/>
          <a:lstStyle/>
          <a:p>
            <a:pPr algn="ctr"/>
            <a:r>
              <a:rPr lang="fr-BE" dirty="0" smtClean="0"/>
              <a:t>Question du CE1D 2011</a:t>
            </a:r>
            <a:endParaRPr lang="fr-BE"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316840"/>
            <a:ext cx="8820471" cy="888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940" y="2060848"/>
            <a:ext cx="8191500" cy="3600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bwMode="auto">
          <a:xfrm>
            <a:off x="5940152" y="5355351"/>
            <a:ext cx="2016224" cy="1386017"/>
          </a:xfrm>
          <a:prstGeom prst="rect">
            <a:avLst/>
          </a:prstGeom>
          <a:noFill/>
          <a:ln w="28575" cap="sq" cmpd="sng" algn="ctr">
            <a:solidFill>
              <a:schemeClr val="tx1"/>
            </a:solidFill>
            <a:prstDash val="solid"/>
            <a:round/>
            <a:headEnd type="none" w="sm" len="sm"/>
            <a:tailEnd type="none" w="sm" len="sm"/>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BE" sz="1800" b="0" i="0" u="none" strike="noStrike" cap="none" normalizeH="0" baseline="0" smtClean="0">
              <a:ln>
                <a:noFill/>
              </a:ln>
              <a:solidFill>
                <a:schemeClr val="tx1"/>
              </a:solidFill>
              <a:effectLst/>
              <a:latin typeface="Arial" charset="0"/>
            </a:endParaRPr>
          </a:p>
        </p:txBody>
      </p:sp>
      <p:sp>
        <p:nvSpPr>
          <p:cNvPr id="7" name="ZoneTexte 6"/>
          <p:cNvSpPr txBox="1"/>
          <p:nvPr/>
        </p:nvSpPr>
        <p:spPr>
          <a:xfrm>
            <a:off x="6012160" y="5725193"/>
            <a:ext cx="2088232" cy="646331"/>
          </a:xfrm>
          <a:prstGeom prst="rect">
            <a:avLst/>
          </a:prstGeom>
          <a:noFill/>
        </p:spPr>
        <p:txBody>
          <a:bodyPr wrap="square" rtlCol="0">
            <a:spAutoFit/>
          </a:bodyPr>
          <a:lstStyle/>
          <a:p>
            <a:r>
              <a:rPr lang="fr-BE" dirty="0" smtClean="0"/>
              <a:t>Calcul de valeur numérique</a:t>
            </a:r>
            <a:endParaRPr lang="fr-BE" dirty="0"/>
          </a:p>
        </p:txBody>
      </p:sp>
    </p:spTree>
    <p:extLst>
      <p:ext uri="{BB962C8B-B14F-4D97-AF65-F5344CB8AC3E}">
        <p14:creationId xmlns:p14="http://schemas.microsoft.com/office/powerpoint/2010/main" val="501332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209" y="1772816"/>
            <a:ext cx="6438900"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ZoneTexte 7"/>
          <p:cNvSpPr txBox="1"/>
          <p:nvPr/>
        </p:nvSpPr>
        <p:spPr>
          <a:xfrm>
            <a:off x="6444208" y="5661248"/>
            <a:ext cx="2592288" cy="369332"/>
          </a:xfrm>
          <a:prstGeom prst="rect">
            <a:avLst/>
          </a:prstGeom>
          <a:noFill/>
        </p:spPr>
        <p:txBody>
          <a:bodyPr wrap="square" rtlCol="0">
            <a:spAutoFit/>
          </a:bodyPr>
          <a:lstStyle/>
          <a:p>
            <a:r>
              <a:rPr lang="fr-BE" dirty="0" smtClean="0"/>
              <a:t>Règle de 3</a:t>
            </a:r>
            <a:endParaRPr lang="fr-BE" dirty="0"/>
          </a:p>
        </p:txBody>
      </p:sp>
      <p:sp>
        <p:nvSpPr>
          <p:cNvPr id="9" name="Rectangle 8"/>
          <p:cNvSpPr/>
          <p:nvPr/>
        </p:nvSpPr>
        <p:spPr bwMode="auto">
          <a:xfrm>
            <a:off x="6202524" y="5589240"/>
            <a:ext cx="1567585" cy="576064"/>
          </a:xfrm>
          <a:prstGeom prst="rect">
            <a:avLst/>
          </a:prstGeom>
          <a:noFill/>
          <a:ln w="28575" cap="sq" cmpd="sng" algn="ctr">
            <a:solidFill>
              <a:schemeClr val="tx1"/>
            </a:solidFill>
            <a:prstDash val="solid"/>
            <a:round/>
            <a:headEnd type="none" w="sm" len="sm"/>
            <a:tailEnd type="none" w="sm" len="sm"/>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BE" sz="1800" b="0" i="0" u="none" strike="noStrike" cap="none" normalizeH="0" baseline="0" smtClean="0">
              <a:ln>
                <a:noFill/>
              </a:ln>
              <a:solidFill>
                <a:schemeClr val="tx1"/>
              </a:solidFill>
              <a:effectLst/>
              <a:latin typeface="Arial" charset="0"/>
            </a:endParaRPr>
          </a:p>
        </p:txBody>
      </p:sp>
      <p:sp>
        <p:nvSpPr>
          <p:cNvPr id="10" name="ZoneTexte 9"/>
          <p:cNvSpPr txBox="1"/>
          <p:nvPr/>
        </p:nvSpPr>
        <p:spPr>
          <a:xfrm>
            <a:off x="5508104" y="3089920"/>
            <a:ext cx="2520280" cy="646331"/>
          </a:xfrm>
          <a:prstGeom prst="rect">
            <a:avLst/>
          </a:prstGeom>
          <a:noFill/>
          <a:ln w="38100">
            <a:solidFill>
              <a:schemeClr val="tx1"/>
            </a:solidFill>
          </a:ln>
        </p:spPr>
        <p:txBody>
          <a:bodyPr wrap="square" rtlCol="0">
            <a:spAutoFit/>
          </a:bodyPr>
          <a:lstStyle/>
          <a:p>
            <a:r>
              <a:rPr lang="fr-BE" dirty="0" smtClean="0"/>
              <a:t>Contexte : personnel</a:t>
            </a:r>
          </a:p>
          <a:p>
            <a:r>
              <a:rPr lang="fr-BE" dirty="0" smtClean="0"/>
              <a:t>Contenu : Quantité</a:t>
            </a:r>
            <a:endParaRPr lang="fr-BE" dirty="0"/>
          </a:p>
        </p:txBody>
      </p:sp>
      <p:sp>
        <p:nvSpPr>
          <p:cNvPr id="6" name="Titre 1"/>
          <p:cNvSpPr>
            <a:spLocks noGrp="1"/>
          </p:cNvSpPr>
          <p:nvPr>
            <p:ph type="title"/>
          </p:nvPr>
        </p:nvSpPr>
        <p:spPr>
          <a:xfrm>
            <a:off x="457200" y="-102840"/>
            <a:ext cx="8229600" cy="1371600"/>
          </a:xfrm>
        </p:spPr>
        <p:txBody>
          <a:bodyPr/>
          <a:lstStyle/>
          <a:p>
            <a:pPr algn="ctr"/>
            <a:r>
              <a:rPr lang="fr-BE" dirty="0" smtClean="0"/>
              <a:t>Une autre question de PISA…</a:t>
            </a:r>
            <a:endParaRPr lang="fr-BE" dirty="0"/>
          </a:p>
        </p:txBody>
      </p:sp>
      <p:graphicFrame>
        <p:nvGraphicFramePr>
          <p:cNvPr id="2" name="Tableau 1"/>
          <p:cNvGraphicFramePr>
            <a:graphicFrameLocks noGrp="1"/>
          </p:cNvGraphicFramePr>
          <p:nvPr>
            <p:extLst>
              <p:ext uri="{D42A27DB-BD31-4B8C-83A1-F6EECF244321}">
                <p14:modId xmlns:p14="http://schemas.microsoft.com/office/powerpoint/2010/main" val="530995023"/>
              </p:ext>
            </p:extLst>
          </p:nvPr>
        </p:nvGraphicFramePr>
        <p:xfrm>
          <a:off x="179512" y="5661248"/>
          <a:ext cx="5849620" cy="578358"/>
        </p:xfrm>
        <a:graphic>
          <a:graphicData uri="http://schemas.openxmlformats.org/drawingml/2006/table">
            <a:tbl>
              <a:tblPr firstRow="1" firstCol="1" bandRow="1">
                <a:tableStyleId>{5C22544A-7EE6-4342-B048-85BDC9FD1C3A}</a:tableStyleId>
              </a:tblPr>
              <a:tblGrid>
                <a:gridCol w="1169670"/>
                <a:gridCol w="1169670"/>
                <a:gridCol w="1169670"/>
                <a:gridCol w="1170305"/>
                <a:gridCol w="1170305"/>
              </a:tblGrid>
              <a:tr h="0">
                <a:tc>
                  <a:txBody>
                    <a:bodyPr/>
                    <a:lstStyle/>
                    <a:p>
                      <a:pPr>
                        <a:lnSpc>
                          <a:spcPct val="115000"/>
                        </a:lnSpc>
                        <a:spcBef>
                          <a:spcPts val="300"/>
                        </a:spcBef>
                        <a:spcAft>
                          <a:spcPts val="300"/>
                        </a:spcAft>
                      </a:pPr>
                      <a:r>
                        <a:rPr lang="fr-FR" sz="1100" dirty="0">
                          <a:effectLst/>
                        </a:rPr>
                        <a:t> </a:t>
                      </a:r>
                      <a:endParaRPr lang="fr-BE" sz="1100" dirty="0">
                        <a:effectLst/>
                        <a:latin typeface="Calibri"/>
                        <a:ea typeface="Calibri"/>
                        <a:cs typeface="Times New Roman"/>
                      </a:endParaRPr>
                    </a:p>
                  </a:txBody>
                  <a:tcPr marL="68580" marR="68580" marT="0" marB="0"/>
                </a:tc>
                <a:tc gridSpan="2">
                  <a:txBody>
                    <a:bodyPr/>
                    <a:lstStyle/>
                    <a:p>
                      <a:pPr algn="ctr">
                        <a:lnSpc>
                          <a:spcPct val="115000"/>
                        </a:lnSpc>
                        <a:spcBef>
                          <a:spcPts val="300"/>
                        </a:spcBef>
                        <a:spcAft>
                          <a:spcPts val="300"/>
                        </a:spcAft>
                      </a:pPr>
                      <a:r>
                        <a:rPr lang="fr-FR" sz="1100">
                          <a:effectLst/>
                        </a:rPr>
                        <a:t>Filière de transition</a:t>
                      </a:r>
                      <a:endParaRPr lang="fr-BE" sz="1100">
                        <a:effectLst/>
                        <a:latin typeface="Calibri"/>
                        <a:ea typeface="Calibri"/>
                        <a:cs typeface="Times New Roman"/>
                      </a:endParaRPr>
                    </a:p>
                  </a:txBody>
                  <a:tcPr marL="68580" marR="68580" marT="0" marB="0"/>
                </a:tc>
                <a:tc hMerge="1">
                  <a:txBody>
                    <a:bodyPr/>
                    <a:lstStyle/>
                    <a:p>
                      <a:endParaRPr lang="fr-BE"/>
                    </a:p>
                  </a:txBody>
                  <a:tcPr/>
                </a:tc>
                <a:tc gridSpan="2">
                  <a:txBody>
                    <a:bodyPr/>
                    <a:lstStyle/>
                    <a:p>
                      <a:pPr algn="ctr">
                        <a:lnSpc>
                          <a:spcPct val="115000"/>
                        </a:lnSpc>
                        <a:spcBef>
                          <a:spcPts val="300"/>
                        </a:spcBef>
                        <a:spcAft>
                          <a:spcPts val="300"/>
                        </a:spcAft>
                      </a:pPr>
                      <a:r>
                        <a:rPr lang="fr-FR" sz="1100">
                          <a:effectLst/>
                        </a:rPr>
                        <a:t>Filière de qualification</a:t>
                      </a:r>
                      <a:endParaRPr lang="fr-BE" sz="1100">
                        <a:effectLst/>
                        <a:latin typeface="Calibri"/>
                        <a:ea typeface="Calibri"/>
                        <a:cs typeface="Times New Roman"/>
                      </a:endParaRPr>
                    </a:p>
                  </a:txBody>
                  <a:tcPr marL="68580" marR="68580" marT="0" marB="0"/>
                </a:tc>
                <a:tc hMerge="1">
                  <a:txBody>
                    <a:bodyPr/>
                    <a:lstStyle/>
                    <a:p>
                      <a:endParaRPr lang="fr-BE"/>
                    </a:p>
                  </a:txBody>
                  <a:tcPr/>
                </a:tc>
              </a:tr>
              <a:tr h="0">
                <a:tc>
                  <a:txBody>
                    <a:bodyPr/>
                    <a:lstStyle/>
                    <a:p>
                      <a:pPr>
                        <a:lnSpc>
                          <a:spcPct val="115000"/>
                        </a:lnSpc>
                        <a:spcBef>
                          <a:spcPts val="300"/>
                        </a:spcBef>
                        <a:spcAft>
                          <a:spcPts val="300"/>
                        </a:spcAft>
                      </a:pPr>
                      <a:r>
                        <a:rPr lang="fr-FR" sz="1100">
                          <a:effectLst/>
                        </a:rPr>
                        <a:t> </a:t>
                      </a:r>
                      <a:endParaRPr lang="fr-BE" sz="1100">
                        <a:effectLst/>
                        <a:latin typeface="Calibri"/>
                        <a:ea typeface="Calibri"/>
                        <a:cs typeface="Times New Roman"/>
                      </a:endParaRPr>
                    </a:p>
                  </a:txBody>
                  <a:tcPr marL="68580" marR="68580" marT="0" marB="0"/>
                </a:tc>
                <a:tc>
                  <a:txBody>
                    <a:bodyPr/>
                    <a:lstStyle/>
                    <a:p>
                      <a:pPr algn="ctr">
                        <a:lnSpc>
                          <a:spcPct val="115000"/>
                        </a:lnSpc>
                        <a:spcBef>
                          <a:spcPts val="300"/>
                        </a:spcBef>
                        <a:spcAft>
                          <a:spcPts val="300"/>
                        </a:spcAft>
                      </a:pPr>
                      <a:r>
                        <a:rPr lang="fr-FR" sz="1100">
                          <a:effectLst/>
                        </a:rPr>
                        <a:t>3</a:t>
                      </a:r>
                      <a:r>
                        <a:rPr lang="fr-FR" sz="1100" baseline="30000">
                          <a:effectLst/>
                        </a:rPr>
                        <a:t>e</a:t>
                      </a:r>
                      <a:r>
                        <a:rPr lang="fr-FR" sz="1100">
                          <a:effectLst/>
                        </a:rPr>
                        <a:t> année (154)</a:t>
                      </a:r>
                      <a:endParaRPr lang="fr-BE" sz="1100">
                        <a:effectLst/>
                        <a:latin typeface="Calibri"/>
                        <a:ea typeface="Calibri"/>
                        <a:cs typeface="Times New Roman"/>
                      </a:endParaRPr>
                    </a:p>
                  </a:txBody>
                  <a:tcPr marL="68580" marR="68580" marT="0" marB="0"/>
                </a:tc>
                <a:tc>
                  <a:txBody>
                    <a:bodyPr/>
                    <a:lstStyle/>
                    <a:p>
                      <a:pPr algn="ctr">
                        <a:lnSpc>
                          <a:spcPct val="115000"/>
                        </a:lnSpc>
                        <a:spcBef>
                          <a:spcPts val="300"/>
                        </a:spcBef>
                        <a:spcAft>
                          <a:spcPts val="300"/>
                        </a:spcAft>
                      </a:pPr>
                      <a:r>
                        <a:rPr lang="fr-FR" sz="1100">
                          <a:effectLst/>
                        </a:rPr>
                        <a:t>4</a:t>
                      </a:r>
                      <a:r>
                        <a:rPr lang="fr-FR" sz="1100" baseline="30000">
                          <a:effectLst/>
                        </a:rPr>
                        <a:t>e</a:t>
                      </a:r>
                      <a:r>
                        <a:rPr lang="fr-FR" sz="1100">
                          <a:effectLst/>
                        </a:rPr>
                        <a:t> année (370)</a:t>
                      </a:r>
                      <a:endParaRPr lang="fr-BE" sz="1100">
                        <a:effectLst/>
                        <a:latin typeface="Calibri"/>
                        <a:ea typeface="Calibri"/>
                        <a:cs typeface="Times New Roman"/>
                      </a:endParaRPr>
                    </a:p>
                  </a:txBody>
                  <a:tcPr marL="68580" marR="68580" marT="0" marB="0"/>
                </a:tc>
                <a:tc>
                  <a:txBody>
                    <a:bodyPr/>
                    <a:lstStyle/>
                    <a:p>
                      <a:pPr algn="ctr">
                        <a:lnSpc>
                          <a:spcPct val="115000"/>
                        </a:lnSpc>
                        <a:spcBef>
                          <a:spcPts val="300"/>
                        </a:spcBef>
                        <a:spcAft>
                          <a:spcPts val="300"/>
                        </a:spcAft>
                      </a:pPr>
                      <a:r>
                        <a:rPr lang="fr-FR" sz="1100">
                          <a:effectLst/>
                        </a:rPr>
                        <a:t>3</a:t>
                      </a:r>
                      <a:r>
                        <a:rPr lang="fr-FR" sz="1100" baseline="30000">
                          <a:effectLst/>
                        </a:rPr>
                        <a:t>e</a:t>
                      </a:r>
                      <a:r>
                        <a:rPr lang="fr-FR" sz="1100">
                          <a:effectLst/>
                        </a:rPr>
                        <a:t> année(142)</a:t>
                      </a:r>
                      <a:endParaRPr lang="fr-BE" sz="1100">
                        <a:effectLst/>
                        <a:latin typeface="Calibri"/>
                        <a:ea typeface="Calibri"/>
                        <a:cs typeface="Times New Roman"/>
                      </a:endParaRPr>
                    </a:p>
                  </a:txBody>
                  <a:tcPr marL="68580" marR="68580" marT="0" marB="0"/>
                </a:tc>
                <a:tc>
                  <a:txBody>
                    <a:bodyPr/>
                    <a:lstStyle/>
                    <a:p>
                      <a:pPr algn="ctr">
                        <a:lnSpc>
                          <a:spcPct val="115000"/>
                        </a:lnSpc>
                        <a:spcBef>
                          <a:spcPts val="300"/>
                        </a:spcBef>
                        <a:spcAft>
                          <a:spcPts val="300"/>
                        </a:spcAft>
                      </a:pPr>
                      <a:r>
                        <a:rPr lang="fr-FR" sz="1100">
                          <a:effectLst/>
                        </a:rPr>
                        <a:t>4</a:t>
                      </a:r>
                      <a:r>
                        <a:rPr lang="fr-FR" sz="1100" baseline="30000">
                          <a:effectLst/>
                        </a:rPr>
                        <a:t>e</a:t>
                      </a:r>
                      <a:r>
                        <a:rPr lang="fr-FR" sz="1100">
                          <a:effectLst/>
                        </a:rPr>
                        <a:t> année (66)</a:t>
                      </a:r>
                      <a:endParaRPr lang="fr-BE" sz="1100">
                        <a:effectLst/>
                        <a:latin typeface="Calibri"/>
                        <a:ea typeface="Calibri"/>
                        <a:cs typeface="Times New Roman"/>
                      </a:endParaRPr>
                    </a:p>
                  </a:txBody>
                  <a:tcPr marL="68580" marR="68580" marT="0" marB="0"/>
                </a:tc>
              </a:tr>
              <a:tr h="0">
                <a:tc>
                  <a:txBody>
                    <a:bodyPr/>
                    <a:lstStyle/>
                    <a:p>
                      <a:pPr>
                        <a:lnSpc>
                          <a:spcPct val="115000"/>
                        </a:lnSpc>
                        <a:spcBef>
                          <a:spcPts val="300"/>
                        </a:spcBef>
                        <a:spcAft>
                          <a:spcPts val="300"/>
                        </a:spcAft>
                      </a:pPr>
                      <a:r>
                        <a:rPr lang="fr-FR" sz="1100">
                          <a:effectLst/>
                        </a:rPr>
                        <a:t>1/1</a:t>
                      </a:r>
                      <a:endParaRPr lang="fr-BE" sz="1100">
                        <a:effectLst/>
                        <a:latin typeface="Calibri"/>
                        <a:ea typeface="Calibri"/>
                        <a:cs typeface="Times New Roman"/>
                      </a:endParaRPr>
                    </a:p>
                  </a:txBody>
                  <a:tcPr marL="68580" marR="68580" marT="0" marB="0"/>
                </a:tc>
                <a:tc>
                  <a:txBody>
                    <a:bodyPr/>
                    <a:lstStyle/>
                    <a:p>
                      <a:pPr marR="401955" algn="r">
                        <a:lnSpc>
                          <a:spcPct val="115000"/>
                        </a:lnSpc>
                        <a:spcBef>
                          <a:spcPts val="300"/>
                        </a:spcBef>
                        <a:spcAft>
                          <a:spcPts val="300"/>
                        </a:spcAft>
                      </a:pPr>
                      <a:r>
                        <a:rPr lang="fr-FR" sz="1100">
                          <a:effectLst/>
                        </a:rPr>
                        <a:t>69,5 %</a:t>
                      </a:r>
                      <a:endParaRPr lang="fr-BE" sz="1100">
                        <a:effectLst/>
                        <a:latin typeface="Calibri"/>
                        <a:ea typeface="Calibri"/>
                        <a:cs typeface="Times New Roman"/>
                      </a:endParaRPr>
                    </a:p>
                  </a:txBody>
                  <a:tcPr marL="68580" marR="68580" marT="0" marB="0"/>
                </a:tc>
                <a:tc>
                  <a:txBody>
                    <a:bodyPr/>
                    <a:lstStyle/>
                    <a:p>
                      <a:pPr marR="401955" algn="r">
                        <a:lnSpc>
                          <a:spcPct val="115000"/>
                        </a:lnSpc>
                        <a:spcBef>
                          <a:spcPts val="300"/>
                        </a:spcBef>
                        <a:spcAft>
                          <a:spcPts val="300"/>
                        </a:spcAft>
                      </a:pPr>
                      <a:r>
                        <a:rPr lang="fr-FR" sz="1100">
                          <a:effectLst/>
                        </a:rPr>
                        <a:t>84,5 %</a:t>
                      </a:r>
                      <a:endParaRPr lang="fr-BE" sz="1100">
                        <a:effectLst/>
                        <a:latin typeface="Calibri"/>
                        <a:ea typeface="Calibri"/>
                        <a:cs typeface="Times New Roman"/>
                      </a:endParaRPr>
                    </a:p>
                  </a:txBody>
                  <a:tcPr marL="68580" marR="68580" marT="0" marB="0"/>
                </a:tc>
                <a:tc>
                  <a:txBody>
                    <a:bodyPr/>
                    <a:lstStyle/>
                    <a:p>
                      <a:pPr marR="401955" algn="r">
                        <a:lnSpc>
                          <a:spcPct val="115000"/>
                        </a:lnSpc>
                        <a:spcBef>
                          <a:spcPts val="300"/>
                        </a:spcBef>
                        <a:spcAft>
                          <a:spcPts val="300"/>
                        </a:spcAft>
                      </a:pPr>
                      <a:r>
                        <a:rPr lang="fr-FR" sz="1100">
                          <a:effectLst/>
                        </a:rPr>
                        <a:t>41 %</a:t>
                      </a:r>
                      <a:endParaRPr lang="fr-BE" sz="1100">
                        <a:effectLst/>
                        <a:latin typeface="Calibri"/>
                        <a:ea typeface="Calibri"/>
                        <a:cs typeface="Times New Roman"/>
                      </a:endParaRPr>
                    </a:p>
                  </a:txBody>
                  <a:tcPr marL="68580" marR="68580" marT="0" marB="0"/>
                </a:tc>
                <a:tc>
                  <a:txBody>
                    <a:bodyPr/>
                    <a:lstStyle/>
                    <a:p>
                      <a:pPr marR="401955" algn="r">
                        <a:lnSpc>
                          <a:spcPct val="115000"/>
                        </a:lnSpc>
                        <a:spcBef>
                          <a:spcPts val="300"/>
                        </a:spcBef>
                        <a:spcAft>
                          <a:spcPts val="300"/>
                        </a:spcAft>
                      </a:pPr>
                      <a:r>
                        <a:rPr lang="fr-FR" sz="1100" dirty="0">
                          <a:effectLst/>
                        </a:rPr>
                        <a:t>77,5 %</a:t>
                      </a:r>
                      <a:endParaRPr lang="fr-BE" sz="11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922631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BE" dirty="0" smtClean="0"/>
              <a:t>Question d’évaluation externe non certificative – 2</a:t>
            </a:r>
            <a:r>
              <a:rPr lang="fr-BE" baseline="30000" dirty="0" smtClean="0"/>
              <a:t>e</a:t>
            </a:r>
            <a:r>
              <a:rPr lang="fr-BE" dirty="0" smtClean="0"/>
              <a:t> C et 4</a:t>
            </a:r>
            <a:r>
              <a:rPr lang="fr-BE" baseline="30000" dirty="0" smtClean="0"/>
              <a:t>e</a:t>
            </a:r>
            <a:r>
              <a:rPr lang="fr-BE" dirty="0" smtClean="0"/>
              <a:t> Prof.  2011</a:t>
            </a:r>
            <a:endParaRPr lang="fr-BE" dirty="0"/>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424186"/>
            <a:ext cx="8676456" cy="834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109" y="2504306"/>
            <a:ext cx="8553450" cy="192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609" y="4797152"/>
            <a:ext cx="8172450"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ZoneTexte 6"/>
          <p:cNvSpPr txBox="1"/>
          <p:nvPr/>
        </p:nvSpPr>
        <p:spPr>
          <a:xfrm>
            <a:off x="6156176" y="5661248"/>
            <a:ext cx="2592288" cy="369332"/>
          </a:xfrm>
          <a:prstGeom prst="rect">
            <a:avLst/>
          </a:prstGeom>
          <a:noFill/>
        </p:spPr>
        <p:txBody>
          <a:bodyPr wrap="square" rtlCol="0">
            <a:spAutoFit/>
          </a:bodyPr>
          <a:lstStyle/>
          <a:p>
            <a:pPr algn="ctr"/>
            <a:r>
              <a:rPr lang="fr-BE" dirty="0" smtClean="0"/>
              <a:t>Règle de 3</a:t>
            </a:r>
            <a:endParaRPr lang="fr-BE" dirty="0"/>
          </a:p>
        </p:txBody>
      </p:sp>
      <p:sp>
        <p:nvSpPr>
          <p:cNvPr id="8" name="Rectangle 7"/>
          <p:cNvSpPr/>
          <p:nvPr/>
        </p:nvSpPr>
        <p:spPr bwMode="auto">
          <a:xfrm>
            <a:off x="6588224" y="5193805"/>
            <a:ext cx="1656184" cy="1386017"/>
          </a:xfrm>
          <a:prstGeom prst="rect">
            <a:avLst/>
          </a:prstGeom>
          <a:noFill/>
          <a:ln w="28575" cap="sq" cmpd="sng" algn="ctr">
            <a:solidFill>
              <a:schemeClr val="tx1"/>
            </a:solidFill>
            <a:prstDash val="solid"/>
            <a:round/>
            <a:headEnd type="none" w="sm" len="sm"/>
            <a:tailEnd type="none" w="sm" len="sm"/>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BE"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845718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Des questions sous format informatique</a:t>
            </a:r>
            <a:endParaRPr lang="fr-BE" dirty="0"/>
          </a:p>
        </p:txBody>
      </p:sp>
      <p:sp>
        <p:nvSpPr>
          <p:cNvPr id="4" name="Rectangle 3"/>
          <p:cNvSpPr/>
          <p:nvPr/>
        </p:nvSpPr>
        <p:spPr>
          <a:xfrm>
            <a:off x="2286000" y="4460919"/>
            <a:ext cx="4572000" cy="1200329"/>
          </a:xfrm>
          <a:prstGeom prst="rect">
            <a:avLst/>
          </a:prstGeom>
        </p:spPr>
        <p:txBody>
          <a:bodyPr>
            <a:spAutoFit/>
          </a:bodyPr>
          <a:lstStyle/>
          <a:p>
            <a:r>
              <a:rPr lang="fr-BE" dirty="0">
                <a:hlinkClick r:id="rId2"/>
              </a:rPr>
              <a:t>Exemple </a:t>
            </a:r>
            <a:r>
              <a:rPr lang="fr-BE" dirty="0" smtClean="0">
                <a:hlinkClick r:id="rId2"/>
              </a:rPr>
              <a:t>1</a:t>
            </a:r>
            <a:endParaRPr lang="fr-BE" dirty="0" smtClean="0"/>
          </a:p>
          <a:p>
            <a:endParaRPr lang="fr-BE" dirty="0"/>
          </a:p>
          <a:p>
            <a:r>
              <a:rPr lang="fr-BE" dirty="0" smtClean="0">
                <a:hlinkClick r:id="rId3"/>
              </a:rPr>
              <a:t>Exemple 2</a:t>
            </a:r>
            <a:endParaRPr lang="fr-BE" dirty="0" smtClean="0"/>
          </a:p>
          <a:p>
            <a:endParaRPr lang="fr-BE" dirty="0"/>
          </a:p>
        </p:txBody>
      </p:sp>
      <p:sp>
        <p:nvSpPr>
          <p:cNvPr id="5" name="Rectangle 4"/>
          <p:cNvSpPr/>
          <p:nvPr/>
        </p:nvSpPr>
        <p:spPr>
          <a:xfrm>
            <a:off x="755576" y="1984772"/>
            <a:ext cx="7272808" cy="2308324"/>
          </a:xfrm>
          <a:prstGeom prst="rect">
            <a:avLst/>
          </a:prstGeom>
        </p:spPr>
        <p:txBody>
          <a:bodyPr wrap="square">
            <a:spAutoFit/>
          </a:bodyPr>
          <a:lstStyle/>
          <a:p>
            <a:pPr lvl="1"/>
            <a:r>
              <a:rPr lang="fr-BE" sz="2400" dirty="0"/>
              <a:t>Pour plusieurs questions, le support informatique </a:t>
            </a:r>
          </a:p>
          <a:p>
            <a:pPr marL="800100" lvl="1" indent="-342900">
              <a:buFont typeface="Arial" panose="020B0604020202020204" pitchFamily="34" charset="0"/>
              <a:buChar char="•"/>
            </a:pPr>
            <a:r>
              <a:rPr lang="fr-BE" sz="2400" dirty="0"/>
              <a:t>permet des explorations numériques qui autorisent des stratégies d’essais-erreurs</a:t>
            </a:r>
          </a:p>
          <a:p>
            <a:pPr marL="800100" lvl="1" indent="-342900">
              <a:buFont typeface="Arial" panose="020B0604020202020204" pitchFamily="34" charset="0"/>
              <a:buChar char="•"/>
            </a:pPr>
            <a:r>
              <a:rPr lang="fr-BE" sz="2400" dirty="0">
                <a:sym typeface="Wingdings" panose="05000000000000000000" pitchFamily="2" charset="2"/>
              </a:rPr>
              <a:t>et comporte des informations techniques à lire.</a:t>
            </a:r>
            <a:endParaRPr lang="fr-BE" sz="2400" dirty="0"/>
          </a:p>
        </p:txBody>
      </p:sp>
    </p:spTree>
    <p:extLst>
      <p:ext uri="{BB962C8B-B14F-4D97-AF65-F5344CB8AC3E}">
        <p14:creationId xmlns:p14="http://schemas.microsoft.com/office/powerpoint/2010/main" val="30883851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107504" y="332656"/>
            <a:ext cx="8676456" cy="3886200"/>
          </a:xfrm>
        </p:spPr>
        <p:txBody>
          <a:bodyPr/>
          <a:lstStyle/>
          <a:p>
            <a:r>
              <a:rPr lang="fr-BE" dirty="0" smtClean="0"/>
              <a:t>Adéquation des contenus PISA par rapport à l’enseignement en FWB – avis des experts</a:t>
            </a:r>
            <a:endParaRPr lang="fr-BE" dirty="0"/>
          </a:p>
        </p:txBody>
      </p:sp>
      <p:graphicFrame>
        <p:nvGraphicFramePr>
          <p:cNvPr id="6" name="Espace réservé du contenu 3"/>
          <p:cNvGraphicFramePr>
            <a:graphicFrameLocks/>
          </p:cNvGraphicFramePr>
          <p:nvPr>
            <p:extLst>
              <p:ext uri="{D42A27DB-BD31-4B8C-83A1-F6EECF244321}">
                <p14:modId xmlns:p14="http://schemas.microsoft.com/office/powerpoint/2010/main" val="2364738319"/>
              </p:ext>
            </p:extLst>
          </p:nvPr>
        </p:nvGraphicFramePr>
        <p:xfrm>
          <a:off x="467544" y="1268760"/>
          <a:ext cx="3889052" cy="32651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Espace réservé du contenu 3"/>
          <p:cNvGraphicFramePr>
            <a:graphicFrameLocks/>
          </p:cNvGraphicFramePr>
          <p:nvPr>
            <p:extLst>
              <p:ext uri="{D42A27DB-BD31-4B8C-83A1-F6EECF244321}">
                <p14:modId xmlns:p14="http://schemas.microsoft.com/office/powerpoint/2010/main" val="300843364"/>
              </p:ext>
            </p:extLst>
          </p:nvPr>
        </p:nvGraphicFramePr>
        <p:xfrm>
          <a:off x="4486436" y="1340768"/>
          <a:ext cx="3889052" cy="3265140"/>
        </p:xfrm>
        <a:graphic>
          <a:graphicData uri="http://schemas.openxmlformats.org/drawingml/2006/chart">
            <c:chart xmlns:c="http://schemas.openxmlformats.org/drawingml/2006/chart" xmlns:r="http://schemas.openxmlformats.org/officeDocument/2006/relationships" r:id="rId4"/>
          </a:graphicData>
        </a:graphic>
      </p:graphicFrame>
      <p:sp>
        <p:nvSpPr>
          <p:cNvPr id="8" name="ZoneTexte 7"/>
          <p:cNvSpPr txBox="1"/>
          <p:nvPr/>
        </p:nvSpPr>
        <p:spPr>
          <a:xfrm>
            <a:off x="179512" y="4370328"/>
            <a:ext cx="8568952" cy="1938992"/>
          </a:xfrm>
          <a:prstGeom prst="rect">
            <a:avLst/>
          </a:prstGeom>
          <a:noFill/>
        </p:spPr>
        <p:txBody>
          <a:bodyPr wrap="square" rtlCol="0">
            <a:spAutoFit/>
          </a:bodyPr>
          <a:lstStyle/>
          <a:p>
            <a:r>
              <a:rPr lang="fr-BE" sz="2400" dirty="0" smtClean="0"/>
              <a:t>Mais </a:t>
            </a:r>
          </a:p>
          <a:p>
            <a:pPr marL="342900" indent="-342900">
              <a:buFont typeface="Arial" panose="020B0604020202020204" pitchFamily="34" charset="0"/>
              <a:buChar char="•"/>
            </a:pPr>
            <a:r>
              <a:rPr lang="fr-BE" sz="2400" dirty="0" smtClean="0"/>
              <a:t>Certains contenus ne se retrouvent pas dans les épreuves PISA (ex : géométrie descriptive)</a:t>
            </a:r>
          </a:p>
          <a:p>
            <a:pPr marL="342900" indent="-342900">
              <a:buFont typeface="Arial" panose="020B0604020202020204" pitchFamily="34" charset="0"/>
              <a:buChar char="•"/>
            </a:pPr>
            <a:r>
              <a:rPr lang="fr-BE" sz="2400" dirty="0" smtClean="0"/>
              <a:t>L’écriture mathématique, le langage plus formel n’est pas directement évalué dans PISA</a:t>
            </a:r>
            <a:endParaRPr lang="fr-BE" sz="2400" dirty="0"/>
          </a:p>
        </p:txBody>
      </p:sp>
    </p:spTree>
    <p:extLst>
      <p:ext uri="{BB962C8B-B14F-4D97-AF65-F5344CB8AC3E}">
        <p14:creationId xmlns:p14="http://schemas.microsoft.com/office/powerpoint/2010/main" val="248060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chart seriesIdx="-4" categoryIdx="0" bldStep="category"/>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chart seriesIdx="-4" categoryIdx="1" bldStep="category"/>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chart seriesIdx="-4" categoryIdx="2" bldStep="category"/>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chart seriesIdx="-4" categoryIdx="3" bldStep="category"/>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graphicEl>
                                              <a:chart seriesIdx="-3" categoryIdx="-3" bldStep="gridLegend"/>
                                            </p:graphicEl>
                                          </p:spTgt>
                                        </p:tgtEl>
                                        <p:attrNameLst>
                                          <p:attrName>style.visibility</p:attrName>
                                        </p:attrNameLst>
                                      </p:cBhvr>
                                      <p:to>
                                        <p:strVal val="visible"/>
                                      </p:to>
                                    </p:set>
                                    <p:anim calcmode="lin" valueType="num">
                                      <p:cBhvr additive="base">
                                        <p:cTn id="27" dur="500" fill="hold"/>
                                        <p:tgtEl>
                                          <p:spTgt spid="7">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7">
                                            <p:graphicEl>
                                              <a:chart seriesIdx="-4" categoryIdx="0" bldStep="category"/>
                                            </p:graphicEl>
                                          </p:spTgt>
                                        </p:tgtEl>
                                        <p:attrNameLst>
                                          <p:attrName>style.visibility</p:attrName>
                                        </p:attrNameLst>
                                      </p:cBhvr>
                                      <p:to>
                                        <p:strVal val="visible"/>
                                      </p:to>
                                    </p:set>
                                    <p:anim calcmode="lin" valueType="num">
                                      <p:cBhvr additive="base">
                                        <p:cTn id="33" dur="500" fill="hold"/>
                                        <p:tgtEl>
                                          <p:spTgt spid="7">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34" dur="500" fill="hold"/>
                                        <p:tgtEl>
                                          <p:spTgt spid="7">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7">
                                            <p:graphicEl>
                                              <a:chart seriesIdx="-4" categoryIdx="1" bldStep="category"/>
                                            </p:graphicEl>
                                          </p:spTgt>
                                        </p:tgtEl>
                                        <p:attrNameLst>
                                          <p:attrName>style.visibility</p:attrName>
                                        </p:attrNameLst>
                                      </p:cBhvr>
                                      <p:to>
                                        <p:strVal val="visible"/>
                                      </p:to>
                                    </p:set>
                                    <p:anim calcmode="lin" valueType="num">
                                      <p:cBhvr additive="base">
                                        <p:cTn id="39" dur="500" fill="hold"/>
                                        <p:tgtEl>
                                          <p:spTgt spid="7">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40" dur="500" fill="hold"/>
                                        <p:tgtEl>
                                          <p:spTgt spid="7">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7">
                                            <p:graphicEl>
                                              <a:chart seriesIdx="-4" categoryIdx="2" bldStep="category"/>
                                            </p:graphicEl>
                                          </p:spTgt>
                                        </p:tgtEl>
                                        <p:attrNameLst>
                                          <p:attrName>style.visibility</p:attrName>
                                        </p:attrNameLst>
                                      </p:cBhvr>
                                      <p:to>
                                        <p:strVal val="visible"/>
                                      </p:to>
                                    </p:set>
                                    <p:anim calcmode="lin" valueType="num">
                                      <p:cBhvr additive="base">
                                        <p:cTn id="45" dur="500" fill="hold"/>
                                        <p:tgtEl>
                                          <p:spTgt spid="7">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6" dur="500" fill="hold"/>
                                        <p:tgtEl>
                                          <p:spTgt spid="7">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ppt_x"/>
                                          </p:val>
                                        </p:tav>
                                        <p:tav tm="100000">
                                          <p:val>
                                            <p:strVal val="#ppt_x"/>
                                          </p:val>
                                        </p:tav>
                                      </p:tavLst>
                                    </p:anim>
                                    <p:anim calcmode="lin" valueType="num">
                                      <p:cBhvr additive="base">
                                        <p:cTn id="5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Chart bld="category"/>
        </p:bldSub>
      </p:bldGraphic>
      <p:bldGraphic spid="7" grpId="0">
        <p:bldSub>
          <a:bldChart bld="category"/>
        </p:bldSub>
      </p:bldGraphic>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2"/>
          <p:cNvSpPr>
            <a:spLocks noGrp="1"/>
          </p:cNvSpPr>
          <p:nvPr>
            <p:ph sz="quarter" idx="1"/>
          </p:nvPr>
        </p:nvSpPr>
        <p:spPr>
          <a:xfrm>
            <a:off x="107504" y="404664"/>
            <a:ext cx="8640960" cy="4572000"/>
          </a:xfrm>
        </p:spPr>
        <p:txBody>
          <a:bodyPr>
            <a:normAutofit/>
          </a:bodyPr>
          <a:lstStyle/>
          <a:p>
            <a:pPr marL="274320" lvl="1" indent="0" algn="just">
              <a:buNone/>
            </a:pPr>
            <a:r>
              <a:rPr lang="fr-BE" sz="2400" dirty="0" smtClean="0">
                <a:sym typeface="Wingdings" panose="05000000000000000000" pitchFamily="2" charset="2"/>
              </a:rPr>
              <a:t> Comparaison des résultats d’une même population d’élèves de début 3</a:t>
            </a:r>
            <a:r>
              <a:rPr lang="fr-BE" sz="2400" baseline="30000" dirty="0" smtClean="0">
                <a:sym typeface="Wingdings" panose="05000000000000000000" pitchFamily="2" charset="2"/>
              </a:rPr>
              <a:t>e</a:t>
            </a:r>
            <a:r>
              <a:rPr lang="fr-BE" sz="2400" dirty="0" smtClean="0">
                <a:sym typeface="Wingdings" panose="05000000000000000000" pitchFamily="2" charset="2"/>
              </a:rPr>
              <a:t> secondaire dans l’enseignement de transition à un sous-échantillon de questions issues de CE1D 2011, </a:t>
            </a:r>
            <a:r>
              <a:rPr lang="fr-BE" sz="2400" dirty="0">
                <a:sym typeface="Wingdings" panose="05000000000000000000" pitchFamily="2" charset="2"/>
              </a:rPr>
              <a:t>PISA </a:t>
            </a:r>
            <a:r>
              <a:rPr lang="fr-BE" sz="2400" dirty="0" smtClean="0">
                <a:sym typeface="Wingdings" panose="05000000000000000000" pitchFamily="2" charset="2"/>
              </a:rPr>
              <a:t>2003 et outils d’évaluation portant sur la résolution de problèmes</a:t>
            </a:r>
            <a:endParaRPr lang="fr-BE" sz="2400" dirty="0"/>
          </a:p>
        </p:txBody>
      </p:sp>
      <p:graphicFrame>
        <p:nvGraphicFramePr>
          <p:cNvPr id="6" name="Graphique 5"/>
          <p:cNvGraphicFramePr>
            <a:graphicFrameLocks/>
          </p:cNvGraphicFramePr>
          <p:nvPr>
            <p:extLst>
              <p:ext uri="{D42A27DB-BD31-4B8C-83A1-F6EECF244321}">
                <p14:modId xmlns:p14="http://schemas.microsoft.com/office/powerpoint/2010/main" val="4204304495"/>
              </p:ext>
            </p:extLst>
          </p:nvPr>
        </p:nvGraphicFramePr>
        <p:xfrm>
          <a:off x="899592" y="2420888"/>
          <a:ext cx="8064896" cy="4221088"/>
        </p:xfrm>
        <a:graphic>
          <a:graphicData uri="http://schemas.openxmlformats.org/drawingml/2006/chart">
            <c:chart xmlns:c="http://schemas.openxmlformats.org/drawingml/2006/chart" xmlns:r="http://schemas.openxmlformats.org/officeDocument/2006/relationships" r:id="rId2"/>
          </a:graphicData>
        </a:graphic>
      </p:graphicFrame>
      <p:sp>
        <p:nvSpPr>
          <p:cNvPr id="2" name="ZoneTexte 1"/>
          <p:cNvSpPr txBox="1"/>
          <p:nvPr/>
        </p:nvSpPr>
        <p:spPr>
          <a:xfrm>
            <a:off x="251520" y="6381328"/>
            <a:ext cx="1728192" cy="33855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fr-BE" sz="1600" dirty="0" smtClean="0"/>
              <a:t>C. Haine (2013)</a:t>
            </a:r>
            <a:endParaRPr lang="fr-BE" sz="1600" dirty="0"/>
          </a:p>
        </p:txBody>
      </p:sp>
    </p:spTree>
    <p:extLst>
      <p:ext uri="{BB962C8B-B14F-4D97-AF65-F5344CB8AC3E}">
        <p14:creationId xmlns:p14="http://schemas.microsoft.com/office/powerpoint/2010/main" val="3487795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chart seriesIdx="1" categoryIdx="-4" bldStep="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chart seriesIdx="2"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Chart bld="series"/>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4446240"/>
            <a:ext cx="8229600" cy="1143000"/>
          </a:xfrm>
        </p:spPr>
        <p:txBody>
          <a:bodyPr>
            <a:noAutofit/>
          </a:bodyPr>
          <a:lstStyle/>
          <a:p>
            <a:r>
              <a:rPr lang="fr-BE" sz="6000" b="1" dirty="0" smtClean="0">
                <a:solidFill>
                  <a:schemeClr val="accent1">
                    <a:lumMod val="50000"/>
                  </a:schemeClr>
                </a:solidFill>
              </a:rPr>
              <a:t>Les résultats marquants de PISA 2012</a:t>
            </a:r>
            <a:br>
              <a:rPr lang="fr-BE" sz="6000" b="1" dirty="0" smtClean="0">
                <a:solidFill>
                  <a:schemeClr val="accent1">
                    <a:lumMod val="50000"/>
                  </a:schemeClr>
                </a:solidFill>
              </a:rPr>
            </a:br>
            <a:r>
              <a:rPr lang="fr-BE" sz="6000" b="1" dirty="0" smtClean="0">
                <a:solidFill>
                  <a:schemeClr val="accent1">
                    <a:lumMod val="50000"/>
                  </a:schemeClr>
                </a:solidFill>
              </a:rPr>
              <a:t/>
            </a:r>
            <a:br>
              <a:rPr lang="fr-BE" sz="6000" b="1" dirty="0" smtClean="0">
                <a:solidFill>
                  <a:schemeClr val="accent1">
                    <a:lumMod val="50000"/>
                  </a:schemeClr>
                </a:solidFill>
              </a:rPr>
            </a:br>
            <a:endParaRPr lang="fr-BE" sz="3600" b="1" dirty="0">
              <a:solidFill>
                <a:schemeClr val="accent1">
                  <a:lumMod val="50000"/>
                </a:schemeClr>
              </a:solidFill>
            </a:endParaRPr>
          </a:p>
        </p:txBody>
      </p:sp>
    </p:spTree>
    <p:extLst>
      <p:ext uri="{BB962C8B-B14F-4D97-AF65-F5344CB8AC3E}">
        <p14:creationId xmlns:p14="http://schemas.microsoft.com/office/powerpoint/2010/main" val="21821011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a:xfrm>
            <a:off x="93856" y="188640"/>
            <a:ext cx="8928992" cy="936104"/>
          </a:xfrm>
          <a:prstGeom prst="rect">
            <a:avLst/>
          </a:prstGeom>
        </p:spPr>
        <p:txBody>
          <a:bodyPr vert="horz" lIns="91440" tIns="45720" rIns="91440" bIns="45720" rtlCol="0" anchor="ctr">
            <a:noAutofit/>
          </a:bodyPr>
          <a:lstStyle>
            <a:defPPr>
              <a:defRPr lang="fr-FR"/>
            </a:defPPr>
            <a:lvl1pPr algn="ctr" defTabSz="914400" eaLnBrk="1" fontAlgn="auto" latinLnBrk="0" hangingPunct="1">
              <a:spcAft>
                <a:spcPts val="0"/>
              </a:spcAft>
              <a:buNone/>
              <a:defRPr sz="4400" b="1">
                <a:solidFill>
                  <a:schemeClr val="tx2"/>
                </a:solidFill>
                <a:ea typeface="+mj-ea"/>
                <a:cs typeface="+mj-cs"/>
              </a:defRPr>
            </a:lvl1pPr>
          </a:lstStyle>
          <a:p>
            <a:pPr>
              <a:lnSpc>
                <a:spcPts val="3000"/>
              </a:lnSpc>
            </a:pPr>
            <a:r>
              <a:rPr lang="fr-BE" sz="3200" b="0" dirty="0" smtClean="0">
                <a:solidFill>
                  <a:schemeClr val="accent1">
                    <a:lumMod val="50000"/>
                  </a:schemeClr>
                </a:solidFill>
                <a:latin typeface="+mj-lt"/>
              </a:rPr>
              <a:t>Les années fréquentées en 2003 et en 2012 </a:t>
            </a:r>
          </a:p>
          <a:p>
            <a:pPr>
              <a:lnSpc>
                <a:spcPts val="3000"/>
              </a:lnSpc>
            </a:pPr>
            <a:r>
              <a:rPr lang="fr-BE" sz="3200" b="0" dirty="0" smtClean="0">
                <a:solidFill>
                  <a:schemeClr val="accent1">
                    <a:lumMod val="50000"/>
                  </a:schemeClr>
                </a:solidFill>
                <a:latin typeface="+mj-lt"/>
              </a:rPr>
              <a:t>par les élèves de 15 ans</a:t>
            </a:r>
            <a:endParaRPr lang="fr-BE" sz="3200" b="0" dirty="0">
              <a:solidFill>
                <a:schemeClr val="accent1">
                  <a:lumMod val="50000"/>
                </a:schemeClr>
              </a:solidFill>
              <a:latin typeface="+mj-lt"/>
            </a:endParaRPr>
          </a:p>
        </p:txBody>
      </p:sp>
      <p:sp>
        <p:nvSpPr>
          <p:cNvPr id="7" name="Espace réservé du pied de page 3"/>
          <p:cNvSpPr>
            <a:spLocks noGrp="1"/>
          </p:cNvSpPr>
          <p:nvPr>
            <p:ph type="ftr" sz="quarter" idx="11"/>
          </p:nvPr>
        </p:nvSpPr>
        <p:spPr>
          <a:xfrm>
            <a:off x="2843808" y="6356350"/>
            <a:ext cx="4616152" cy="365125"/>
          </a:xfrm>
        </p:spPr>
        <p:txBody>
          <a:bodyPr/>
          <a:lstStyle/>
          <a:p>
            <a:pPr>
              <a:defRPr/>
            </a:pPr>
            <a:r>
              <a:rPr lang="fr-FR" dirty="0" smtClean="0"/>
              <a:t>Baye et al. (2013). Les mathématiques à 15 ans - Résultats de PISA 2012</a:t>
            </a:r>
            <a:endParaRPr lang="fr-FR" dirty="0"/>
          </a:p>
        </p:txBody>
      </p:sp>
      <p:graphicFrame>
        <p:nvGraphicFramePr>
          <p:cNvPr id="5" name="Graphique 4"/>
          <p:cNvGraphicFramePr>
            <a:graphicFrameLocks/>
          </p:cNvGraphicFramePr>
          <p:nvPr>
            <p:extLst>
              <p:ext uri="{D42A27DB-BD31-4B8C-83A1-F6EECF244321}">
                <p14:modId xmlns:p14="http://schemas.microsoft.com/office/powerpoint/2010/main" val="2154902450"/>
              </p:ext>
            </p:extLst>
          </p:nvPr>
        </p:nvGraphicFramePr>
        <p:xfrm>
          <a:off x="539552" y="1223788"/>
          <a:ext cx="8064896" cy="4653483"/>
        </p:xfrm>
        <a:graphic>
          <a:graphicData uri="http://schemas.openxmlformats.org/drawingml/2006/chart">
            <c:chart xmlns:c="http://schemas.openxmlformats.org/drawingml/2006/chart" xmlns:r="http://schemas.openxmlformats.org/officeDocument/2006/relationships" r:id="rId3"/>
          </a:graphicData>
        </a:graphic>
      </p:graphicFrame>
      <p:sp>
        <p:nvSpPr>
          <p:cNvPr id="2" name="Ellipse 1"/>
          <p:cNvSpPr/>
          <p:nvPr/>
        </p:nvSpPr>
        <p:spPr>
          <a:xfrm>
            <a:off x="2123728" y="3645024"/>
            <a:ext cx="936104" cy="237626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 name="Ellipse 3"/>
          <p:cNvSpPr/>
          <p:nvPr/>
        </p:nvSpPr>
        <p:spPr>
          <a:xfrm>
            <a:off x="3059832" y="2780928"/>
            <a:ext cx="2232248" cy="23042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 name="Ellipse 7"/>
          <p:cNvSpPr/>
          <p:nvPr/>
        </p:nvSpPr>
        <p:spPr>
          <a:xfrm>
            <a:off x="5292080" y="3429000"/>
            <a:ext cx="1008112" cy="93610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10" name="Connecteur droit avec flèche 9"/>
          <p:cNvCxnSpPr/>
          <p:nvPr/>
        </p:nvCxnSpPr>
        <p:spPr>
          <a:xfrm flipV="1">
            <a:off x="2339752" y="3212976"/>
            <a:ext cx="252028"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nvCxnSpPr>
        <p:spPr>
          <a:xfrm flipV="1">
            <a:off x="5670122" y="2976513"/>
            <a:ext cx="252028"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a:off x="4067944" y="2276872"/>
            <a:ext cx="216024"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9262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95288" y="2803450"/>
            <a:ext cx="8507412" cy="1417638"/>
          </a:xfrm>
        </p:spPr>
        <p:txBody>
          <a:bodyPr vert="horz" lIns="91440" tIns="45720" rIns="91440" bIns="45720" rtlCol="0" anchor="ctr">
            <a:noAutofit/>
          </a:bodyPr>
          <a:lstStyle/>
          <a:p>
            <a:r>
              <a:rPr lang="fr-BE" sz="3600" b="1" dirty="0">
                <a:solidFill>
                  <a:schemeClr val="tx2"/>
                </a:solidFill>
                <a:latin typeface="Verdana" panose="020B0604030504040204" pitchFamily="34" charset="0"/>
                <a:ea typeface="Verdana" panose="020B0604030504040204" pitchFamily="34" charset="0"/>
                <a:cs typeface="Verdana" panose="020B0604030504040204" pitchFamily="34" charset="0"/>
              </a:rPr>
              <a:t>Performances moyennes </a:t>
            </a:r>
            <a:r>
              <a:rPr lang="fr-BE" sz="3600" b="1" dirty="0" smtClean="0">
                <a:latin typeface="Verdana" panose="020B0604030504040204" pitchFamily="34" charset="0"/>
                <a:ea typeface="Verdana" panose="020B0604030504040204" pitchFamily="34" charset="0"/>
                <a:cs typeface="Verdana" panose="020B0604030504040204" pitchFamily="34" charset="0"/>
              </a:rPr>
              <a:t>en mathématiques</a:t>
            </a:r>
            <a:r>
              <a:rPr lang="fr-BE" sz="3600" b="1" dirty="0">
                <a:solidFill>
                  <a:schemeClr val="tx2"/>
                </a:solidFill>
                <a:latin typeface="Verdana" panose="020B0604030504040204" pitchFamily="34" charset="0"/>
                <a:ea typeface="Verdana" panose="020B0604030504040204" pitchFamily="34" charset="0"/>
                <a:cs typeface="Verdana" panose="020B0604030504040204" pitchFamily="34" charset="0"/>
              </a:rPr>
              <a:t/>
            </a:r>
            <a:br>
              <a:rPr lang="fr-BE" sz="3600" b="1" dirty="0">
                <a:solidFill>
                  <a:schemeClr val="tx2"/>
                </a:solidFill>
                <a:latin typeface="Verdana" panose="020B0604030504040204" pitchFamily="34" charset="0"/>
                <a:ea typeface="Verdana" panose="020B0604030504040204" pitchFamily="34" charset="0"/>
                <a:cs typeface="Verdana" panose="020B0604030504040204" pitchFamily="34" charset="0"/>
              </a:rPr>
            </a:br>
            <a:endParaRPr lang="fr-BE" sz="36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3582835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ZoneTexte 2"/>
          <p:cNvSpPr txBox="1">
            <a:spLocks noChangeArrowheads="1"/>
          </p:cNvSpPr>
          <p:nvPr/>
        </p:nvSpPr>
        <p:spPr bwMode="auto">
          <a:xfrm>
            <a:off x="107504" y="116633"/>
            <a:ext cx="8928992" cy="936104"/>
          </a:xfrm>
          <a:prstGeom prst="rect">
            <a:avLst/>
          </a:prstGeom>
        </p:spPr>
        <p:txBody>
          <a:bodyPr vert="horz" lIns="91440" tIns="45720" rIns="91440" bIns="45720" rtlCol="0" anchor="ctr">
            <a:normAutofit fontScale="90000"/>
          </a:bodyPr>
          <a:lstStyle>
            <a:lvl1pPr algn="ctr" defTabSz="914400" eaLnBrk="1" latinLnBrk="0" hangingPunct="1">
              <a:buNone/>
              <a:defRPr sz="3600" b="1">
                <a:solidFill>
                  <a:schemeClr val="tx2"/>
                </a:solidFill>
                <a:ea typeface="+mj-ea"/>
                <a:cs typeface="+mj-cs"/>
              </a:defRPr>
            </a:lvl1pPr>
          </a:lstStyle>
          <a:p>
            <a:r>
              <a:rPr lang="fr-BE" b="0" dirty="0">
                <a:latin typeface="+mn-lt"/>
              </a:rPr>
              <a:t>Performances moyennes en </a:t>
            </a:r>
            <a:r>
              <a:rPr lang="fr-BE" b="0" dirty="0" smtClean="0">
                <a:latin typeface="+mn-lt"/>
              </a:rPr>
              <a:t>mathématiques</a:t>
            </a:r>
            <a:endParaRPr lang="fr-BE" b="0" dirty="0">
              <a:latin typeface="+mn-lt"/>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341" y="848310"/>
            <a:ext cx="8145317" cy="5893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1140467"/>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BE" dirty="0"/>
              <a:t>Les évaluations externes en Belgique francophone – </a:t>
            </a:r>
            <a:r>
              <a:rPr lang="fr-BE" dirty="0" smtClean="0"/>
              <a:t>Evolution sur les 15 dernières années</a:t>
            </a:r>
            <a:endParaRPr lang="fr-BE" dirty="0"/>
          </a:p>
        </p:txBody>
      </p:sp>
    </p:spTree>
    <p:extLst>
      <p:ext uri="{BB962C8B-B14F-4D97-AF65-F5344CB8AC3E}">
        <p14:creationId xmlns:p14="http://schemas.microsoft.com/office/powerpoint/2010/main" val="14411516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323528" y="2803450"/>
            <a:ext cx="8507412" cy="1417638"/>
          </a:xfrm>
        </p:spPr>
        <p:txBody>
          <a:bodyPr>
            <a:noAutofit/>
          </a:bodyPr>
          <a:lstStyle/>
          <a:p>
            <a:pPr eaLnBrk="1" hangingPunct="1">
              <a:defRPr/>
            </a:pPr>
            <a:r>
              <a:rPr lang="fr-BE" sz="3600"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Tendances dans </a:t>
            </a:r>
            <a:br>
              <a:rPr lang="fr-BE" sz="3600"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br>
            <a:r>
              <a:rPr lang="fr-BE" sz="3600"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les trois domaines</a:t>
            </a:r>
            <a:br>
              <a:rPr lang="fr-BE" sz="3600"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br>
            <a:endParaRPr lang="fr-BE" sz="3600" b="1" dirty="0" smtClean="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70348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bwMode="auto">
          <a:xfrm>
            <a:off x="323528" y="1"/>
            <a:ext cx="8602718" cy="1052736"/>
          </a:xfrm>
          <a:prstGeom prst="rect">
            <a:avLst/>
          </a:prstGeom>
        </p:spPr>
        <p:txBody>
          <a:bodyPr vert="horz" lIns="91440" tIns="45720" rIns="91440" bIns="45720" rtlCol="0" anchor="ctr">
            <a:noAutofit/>
          </a:bodyPr>
          <a:lstStyle>
            <a:lvl1pPr algn="ctr" defTabSz="914400" eaLnBrk="1" latinLnBrk="0" hangingPunct="1">
              <a:buNone/>
              <a:defRPr sz="3600" b="1">
                <a:solidFill>
                  <a:schemeClr val="tx2"/>
                </a:solidFill>
                <a:ea typeface="Verdana" panose="020B0604030504040204" pitchFamily="34" charset="0"/>
                <a:cs typeface="Verdana" panose="020B0604030504040204" pitchFamily="34" charset="0"/>
              </a:defRPr>
            </a:lvl1pPr>
          </a:lstStyle>
          <a:p>
            <a:r>
              <a:rPr lang="fr-BE" sz="3200" b="0" dirty="0">
                <a:solidFill>
                  <a:schemeClr val="accent1">
                    <a:lumMod val="50000"/>
                  </a:schemeClr>
                </a:solidFill>
                <a:latin typeface="+mn-lt"/>
              </a:rPr>
              <a:t>L’évolution </a:t>
            </a:r>
            <a:r>
              <a:rPr lang="fr-BE" sz="3200" b="0" dirty="0" smtClean="0">
                <a:solidFill>
                  <a:schemeClr val="accent1">
                    <a:lumMod val="50000"/>
                  </a:schemeClr>
                </a:solidFill>
                <a:latin typeface="+mn-lt"/>
              </a:rPr>
              <a:t>dans les </a:t>
            </a:r>
            <a:r>
              <a:rPr lang="fr-BE" sz="3200" b="0" dirty="0">
                <a:solidFill>
                  <a:schemeClr val="accent1">
                    <a:lumMod val="50000"/>
                  </a:schemeClr>
                </a:solidFill>
                <a:latin typeface="+mn-lt"/>
              </a:rPr>
              <a:t>trois disciplines</a:t>
            </a:r>
          </a:p>
        </p:txBody>
      </p:sp>
      <p:sp>
        <p:nvSpPr>
          <p:cNvPr id="9" name="ZoneTexte 2"/>
          <p:cNvSpPr txBox="1">
            <a:spLocks noChangeArrowheads="1"/>
          </p:cNvSpPr>
          <p:nvPr/>
        </p:nvSpPr>
        <p:spPr bwMode="auto">
          <a:xfrm>
            <a:off x="3265976" y="1534292"/>
            <a:ext cx="2741613" cy="368300"/>
          </a:xfrm>
          <a:prstGeom prst="rect">
            <a:avLst/>
          </a:prstGeom>
          <a:solidFill>
            <a:schemeClr val="accent1"/>
          </a:solidFill>
          <a:ln w="9525">
            <a:noFill/>
            <a:miter lim="800000"/>
            <a:headEnd/>
            <a:tailEnd/>
          </a:ln>
        </p:spPr>
        <p:txBody>
          <a:bodyPr>
            <a:spAutoFit/>
          </a:bodyPr>
          <a:lstStyle/>
          <a:p>
            <a:pPr algn="ctr"/>
            <a:r>
              <a:rPr lang="fr-BE" dirty="0">
                <a:solidFill>
                  <a:schemeClr val="bg1"/>
                </a:solidFill>
              </a:rPr>
              <a:t>Lecture</a:t>
            </a:r>
          </a:p>
        </p:txBody>
      </p:sp>
      <p:sp>
        <p:nvSpPr>
          <p:cNvPr id="10" name="ZoneTexte 11"/>
          <p:cNvSpPr txBox="1">
            <a:spLocks noChangeArrowheads="1"/>
          </p:cNvSpPr>
          <p:nvPr/>
        </p:nvSpPr>
        <p:spPr bwMode="auto">
          <a:xfrm>
            <a:off x="399753" y="1535086"/>
            <a:ext cx="2732087" cy="366712"/>
          </a:xfrm>
          <a:prstGeom prst="rect">
            <a:avLst/>
          </a:prstGeom>
          <a:solidFill>
            <a:schemeClr val="accent1"/>
          </a:solidFill>
          <a:ln w="9525">
            <a:noFill/>
            <a:miter lim="800000"/>
            <a:headEnd/>
            <a:tailEnd/>
          </a:ln>
        </p:spPr>
        <p:txBody>
          <a:bodyPr>
            <a:spAutoFit/>
          </a:bodyPr>
          <a:lstStyle/>
          <a:p>
            <a:pPr algn="ctr"/>
            <a:r>
              <a:rPr lang="fr-BE" dirty="0">
                <a:solidFill>
                  <a:schemeClr val="bg1"/>
                </a:solidFill>
              </a:rPr>
              <a:t>Mathématiques</a:t>
            </a:r>
          </a:p>
        </p:txBody>
      </p:sp>
      <p:sp>
        <p:nvSpPr>
          <p:cNvPr id="11" name="ZoneTexte 18"/>
          <p:cNvSpPr txBox="1">
            <a:spLocks noChangeArrowheads="1"/>
          </p:cNvSpPr>
          <p:nvPr/>
        </p:nvSpPr>
        <p:spPr bwMode="auto">
          <a:xfrm>
            <a:off x="6140184" y="1550119"/>
            <a:ext cx="2786062" cy="366713"/>
          </a:xfrm>
          <a:prstGeom prst="rect">
            <a:avLst/>
          </a:prstGeom>
          <a:solidFill>
            <a:schemeClr val="accent1"/>
          </a:solidFill>
          <a:ln w="9525">
            <a:noFill/>
            <a:miter lim="800000"/>
            <a:headEnd/>
            <a:tailEnd/>
          </a:ln>
        </p:spPr>
        <p:txBody>
          <a:bodyPr>
            <a:spAutoFit/>
          </a:bodyPr>
          <a:lstStyle/>
          <a:p>
            <a:pPr algn="ctr"/>
            <a:r>
              <a:rPr lang="fr-BE">
                <a:solidFill>
                  <a:schemeClr val="bg1"/>
                </a:solidFill>
              </a:rPr>
              <a:t>Sciences</a:t>
            </a:r>
          </a:p>
        </p:txBody>
      </p:sp>
      <p:graphicFrame>
        <p:nvGraphicFramePr>
          <p:cNvPr id="12" name="Graphique 11"/>
          <p:cNvGraphicFramePr>
            <a:graphicFrameLocks/>
          </p:cNvGraphicFramePr>
          <p:nvPr>
            <p:extLst>
              <p:ext uri="{D42A27DB-BD31-4B8C-83A1-F6EECF244321}">
                <p14:modId xmlns:p14="http://schemas.microsoft.com/office/powerpoint/2010/main" val="1935317685"/>
              </p:ext>
            </p:extLst>
          </p:nvPr>
        </p:nvGraphicFramePr>
        <p:xfrm>
          <a:off x="257616" y="2056805"/>
          <a:ext cx="2705125" cy="31003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Graphique 12"/>
          <p:cNvGraphicFramePr>
            <a:graphicFrameLocks/>
          </p:cNvGraphicFramePr>
          <p:nvPr>
            <p:extLst>
              <p:ext uri="{D42A27DB-BD31-4B8C-83A1-F6EECF244321}">
                <p14:modId xmlns:p14="http://schemas.microsoft.com/office/powerpoint/2010/main" val="2363248754"/>
              </p:ext>
            </p:extLst>
          </p:nvPr>
        </p:nvGraphicFramePr>
        <p:xfrm>
          <a:off x="3140290" y="2060848"/>
          <a:ext cx="2647950" cy="31003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Graphique 16"/>
          <p:cNvGraphicFramePr>
            <a:graphicFrameLocks/>
          </p:cNvGraphicFramePr>
          <p:nvPr>
            <p:extLst>
              <p:ext uri="{D42A27DB-BD31-4B8C-83A1-F6EECF244321}">
                <p14:modId xmlns:p14="http://schemas.microsoft.com/office/powerpoint/2010/main" val="3496826815"/>
              </p:ext>
            </p:extLst>
          </p:nvPr>
        </p:nvGraphicFramePr>
        <p:xfrm>
          <a:off x="6114442" y="2060848"/>
          <a:ext cx="2647950" cy="3100387"/>
        </p:xfrm>
        <a:graphic>
          <a:graphicData uri="http://schemas.openxmlformats.org/drawingml/2006/chart">
            <c:chart xmlns:c="http://schemas.openxmlformats.org/drawingml/2006/chart" xmlns:r="http://schemas.openxmlformats.org/officeDocument/2006/relationships" r:id="rId5"/>
          </a:graphicData>
        </a:graphic>
      </p:graphicFrame>
      <p:sp>
        <p:nvSpPr>
          <p:cNvPr id="2" name="ZoneTexte 1"/>
          <p:cNvSpPr txBox="1"/>
          <p:nvPr/>
        </p:nvSpPr>
        <p:spPr>
          <a:xfrm>
            <a:off x="179512" y="5589240"/>
            <a:ext cx="7992888" cy="830997"/>
          </a:xfrm>
          <a:prstGeom prst="rect">
            <a:avLst/>
          </a:prstGeom>
          <a:noFill/>
        </p:spPr>
        <p:txBody>
          <a:bodyPr wrap="square" rtlCol="0">
            <a:spAutoFit/>
          </a:bodyPr>
          <a:lstStyle/>
          <a:p>
            <a:r>
              <a:rPr lang="fr-BE" sz="1600" dirty="0" smtClean="0"/>
              <a:t>En mathématiques, la FWB rejoint la moyenne de l’</a:t>
            </a:r>
            <a:r>
              <a:rPr lang="fr-BE" sz="1600" dirty="0" err="1" smtClean="0"/>
              <a:t>Ocdé</a:t>
            </a:r>
            <a:r>
              <a:rPr lang="fr-BE" sz="1600" dirty="0" smtClean="0"/>
              <a:t>, tandis qu’en lecture le progrès esquissé en 2009 se confirme et qu’en sciences l’évolution est parallèle à celle de l’</a:t>
            </a:r>
            <a:r>
              <a:rPr lang="fr-BE" sz="1600" dirty="0" err="1" smtClean="0"/>
              <a:t>Ocdé</a:t>
            </a:r>
            <a:r>
              <a:rPr lang="fr-BE" sz="1600" dirty="0" smtClean="0"/>
              <a:t>.</a:t>
            </a:r>
            <a:endParaRPr lang="fr-BE" sz="1600" dirty="0"/>
          </a:p>
        </p:txBody>
      </p:sp>
    </p:spTree>
    <p:extLst>
      <p:ext uri="{BB962C8B-B14F-4D97-AF65-F5344CB8AC3E}">
        <p14:creationId xmlns:p14="http://schemas.microsoft.com/office/powerpoint/2010/main" val="31762141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Espace réservé du contenu 5"/>
          <p:cNvGraphicFramePr>
            <a:graphicFrameLocks noGrp="1"/>
          </p:cNvGraphicFramePr>
          <p:nvPr>
            <p:ph idx="1"/>
            <p:extLst>
              <p:ext uri="{D42A27DB-BD31-4B8C-83A1-F6EECF244321}">
                <p14:modId xmlns:p14="http://schemas.microsoft.com/office/powerpoint/2010/main" val="242894826"/>
              </p:ext>
            </p:extLst>
          </p:nvPr>
        </p:nvGraphicFramePr>
        <p:xfrm>
          <a:off x="630271" y="1019637"/>
          <a:ext cx="7955465" cy="4400864"/>
        </p:xfrm>
        <a:graphic>
          <a:graphicData uri="http://schemas.openxmlformats.org/drawingml/2006/chart">
            <c:chart xmlns:c="http://schemas.openxmlformats.org/drawingml/2006/chart" xmlns:r="http://schemas.openxmlformats.org/officeDocument/2006/relationships" r:id="rId3"/>
          </a:graphicData>
        </a:graphic>
      </p:graphicFrame>
      <p:sp>
        <p:nvSpPr>
          <p:cNvPr id="5" name="ZoneTexte 4"/>
          <p:cNvSpPr txBox="1"/>
          <p:nvPr/>
        </p:nvSpPr>
        <p:spPr>
          <a:xfrm>
            <a:off x="395536" y="18823"/>
            <a:ext cx="8424936" cy="1569660"/>
          </a:xfrm>
          <a:prstGeom prst="rect">
            <a:avLst/>
          </a:prstGeom>
          <a:noFill/>
        </p:spPr>
        <p:txBody>
          <a:bodyPr wrap="square" rtlCol="0">
            <a:spAutoFit/>
          </a:bodyPr>
          <a:lstStyle/>
          <a:p>
            <a:pPr algn="ctr"/>
            <a:r>
              <a:rPr lang="fr-BE" sz="3200" dirty="0">
                <a:solidFill>
                  <a:schemeClr val="accent1">
                    <a:lumMod val="50000"/>
                  </a:schemeClr>
                </a:solidFill>
                <a:latin typeface="+mn-lt"/>
                <a:ea typeface="Verdana" panose="020B0604030504040204" pitchFamily="34" charset="0"/>
                <a:cs typeface="Verdana" panose="020B0604030504040204" pitchFamily="34" charset="0"/>
              </a:rPr>
              <a:t>Comparaison de l’évolution des scores </a:t>
            </a:r>
            <a:r>
              <a:rPr lang="fr-BE" sz="3200" dirty="0" smtClean="0">
                <a:solidFill>
                  <a:schemeClr val="accent1">
                    <a:lumMod val="50000"/>
                  </a:schemeClr>
                </a:solidFill>
                <a:latin typeface="+mn-lt"/>
                <a:ea typeface="Verdana" panose="020B0604030504040204" pitchFamily="34" charset="0"/>
                <a:cs typeface="Verdana" panose="020B0604030504040204" pitchFamily="34" charset="0"/>
              </a:rPr>
              <a:t>en mathématiques selon </a:t>
            </a:r>
            <a:r>
              <a:rPr lang="fr-BE" sz="3200" dirty="0">
                <a:solidFill>
                  <a:schemeClr val="accent1">
                    <a:lumMod val="50000"/>
                  </a:schemeClr>
                </a:solidFill>
                <a:latin typeface="+mn-lt"/>
                <a:ea typeface="Verdana" panose="020B0604030504040204" pitchFamily="34" charset="0"/>
                <a:cs typeface="Verdana" panose="020B0604030504040204" pitchFamily="34" charset="0"/>
              </a:rPr>
              <a:t>l’année </a:t>
            </a:r>
            <a:r>
              <a:rPr lang="fr-BE" sz="3200" dirty="0" smtClean="0">
                <a:solidFill>
                  <a:schemeClr val="accent1">
                    <a:lumMod val="50000"/>
                  </a:schemeClr>
                </a:solidFill>
                <a:latin typeface="+mn-lt"/>
                <a:ea typeface="Verdana" panose="020B0604030504040204" pitchFamily="34" charset="0"/>
                <a:cs typeface="Verdana" panose="020B0604030504040204" pitchFamily="34" charset="0"/>
              </a:rPr>
              <a:t>ou le degré fréquenté</a:t>
            </a:r>
            <a:endParaRPr lang="fr-BE" sz="3200" dirty="0">
              <a:solidFill>
                <a:schemeClr val="accent1">
                  <a:lumMod val="50000"/>
                </a:schemeClr>
              </a:solidFill>
              <a:latin typeface="+mn-lt"/>
              <a:ea typeface="Verdana" panose="020B0604030504040204" pitchFamily="34" charset="0"/>
              <a:cs typeface="Verdana" panose="020B0604030504040204" pitchFamily="34" charset="0"/>
            </a:endParaRPr>
          </a:p>
        </p:txBody>
      </p:sp>
      <p:sp>
        <p:nvSpPr>
          <p:cNvPr id="7" name="ZoneTexte 6"/>
          <p:cNvSpPr txBox="1"/>
          <p:nvPr/>
        </p:nvSpPr>
        <p:spPr>
          <a:xfrm>
            <a:off x="1475656" y="3968599"/>
            <a:ext cx="936104" cy="307777"/>
          </a:xfrm>
          <a:prstGeom prst="rect">
            <a:avLst/>
          </a:prstGeom>
          <a:noFill/>
        </p:spPr>
        <p:txBody>
          <a:bodyPr wrap="square" rtlCol="0">
            <a:spAutoFit/>
          </a:bodyPr>
          <a:lstStyle/>
          <a:p>
            <a:r>
              <a:rPr lang="fr-BE" sz="1400" dirty="0" smtClean="0"/>
              <a:t>+ 15</a:t>
            </a:r>
            <a:endParaRPr lang="fr-BE" sz="1400" dirty="0"/>
          </a:p>
        </p:txBody>
      </p:sp>
      <p:sp>
        <p:nvSpPr>
          <p:cNvPr id="8" name="ZoneTexte 7"/>
          <p:cNvSpPr txBox="1"/>
          <p:nvPr/>
        </p:nvSpPr>
        <p:spPr>
          <a:xfrm>
            <a:off x="3131840" y="3167226"/>
            <a:ext cx="936104" cy="307777"/>
          </a:xfrm>
          <a:prstGeom prst="rect">
            <a:avLst/>
          </a:prstGeom>
          <a:noFill/>
        </p:spPr>
        <p:txBody>
          <a:bodyPr wrap="square" rtlCol="0">
            <a:spAutoFit/>
          </a:bodyPr>
          <a:lstStyle/>
          <a:p>
            <a:r>
              <a:rPr lang="fr-BE" sz="1400" dirty="0" smtClean="0"/>
              <a:t>+ 18</a:t>
            </a:r>
            <a:endParaRPr lang="fr-BE" sz="1400" dirty="0"/>
          </a:p>
        </p:txBody>
      </p:sp>
      <p:sp>
        <p:nvSpPr>
          <p:cNvPr id="9" name="ZoneTexte 8"/>
          <p:cNvSpPr txBox="1"/>
          <p:nvPr/>
        </p:nvSpPr>
        <p:spPr>
          <a:xfrm>
            <a:off x="4716016" y="2089934"/>
            <a:ext cx="720080" cy="307777"/>
          </a:xfrm>
          <a:prstGeom prst="rect">
            <a:avLst/>
          </a:prstGeom>
          <a:noFill/>
        </p:spPr>
        <p:txBody>
          <a:bodyPr wrap="square" rtlCol="0">
            <a:spAutoFit/>
          </a:bodyPr>
          <a:lstStyle/>
          <a:p>
            <a:r>
              <a:rPr lang="fr-BE" sz="1400" dirty="0" smtClean="0"/>
              <a:t>+ 6</a:t>
            </a:r>
            <a:endParaRPr lang="fr-BE" sz="1400" dirty="0"/>
          </a:p>
        </p:txBody>
      </p:sp>
      <p:sp>
        <p:nvSpPr>
          <p:cNvPr id="11" name="ZoneTexte 10"/>
          <p:cNvSpPr txBox="1"/>
          <p:nvPr/>
        </p:nvSpPr>
        <p:spPr>
          <a:xfrm>
            <a:off x="6228184" y="1124744"/>
            <a:ext cx="720080" cy="307777"/>
          </a:xfrm>
          <a:prstGeom prst="rect">
            <a:avLst/>
          </a:prstGeom>
          <a:noFill/>
        </p:spPr>
        <p:txBody>
          <a:bodyPr wrap="square" rtlCol="0">
            <a:spAutoFit/>
          </a:bodyPr>
          <a:lstStyle/>
          <a:p>
            <a:r>
              <a:rPr lang="fr-BE" sz="1400" dirty="0" smtClean="0"/>
              <a:t>+ 16</a:t>
            </a:r>
            <a:endParaRPr lang="fr-BE" sz="1400" dirty="0"/>
          </a:p>
        </p:txBody>
      </p:sp>
      <p:sp>
        <p:nvSpPr>
          <p:cNvPr id="13" name="ZoneTexte 12"/>
          <p:cNvSpPr txBox="1"/>
          <p:nvPr/>
        </p:nvSpPr>
        <p:spPr>
          <a:xfrm>
            <a:off x="143508" y="5648180"/>
            <a:ext cx="9145016" cy="584775"/>
          </a:xfrm>
          <a:prstGeom prst="rect">
            <a:avLst/>
          </a:prstGeom>
          <a:noFill/>
        </p:spPr>
        <p:txBody>
          <a:bodyPr wrap="square" rtlCol="0">
            <a:spAutoFit/>
          </a:bodyPr>
          <a:lstStyle/>
          <a:p>
            <a:pPr marL="285750" indent="-285750">
              <a:buFont typeface="Arial" panose="020B0604020202020204" pitchFamily="34" charset="0"/>
              <a:buChar char="•"/>
            </a:pPr>
            <a:r>
              <a:rPr lang="fr-BE" sz="1600" dirty="0"/>
              <a:t>A</a:t>
            </a:r>
            <a:r>
              <a:rPr lang="fr-BE" sz="1600" dirty="0" smtClean="0"/>
              <a:t>ugmentation des scores par degré ou par année d’études</a:t>
            </a:r>
          </a:p>
          <a:p>
            <a:pPr marL="285750" indent="-285750">
              <a:buFont typeface="Arial" panose="020B0604020202020204" pitchFamily="34" charset="0"/>
              <a:buChar char="•"/>
            </a:pPr>
            <a:r>
              <a:rPr lang="fr-BE" sz="1600" dirty="0"/>
              <a:t>m</a:t>
            </a:r>
            <a:r>
              <a:rPr lang="fr-BE" sz="1600" dirty="0" smtClean="0"/>
              <a:t>ais la répartition des élèves en 2012 a changé par rapport à 2003</a:t>
            </a:r>
            <a:endParaRPr lang="fr-BE" sz="1600" dirty="0"/>
          </a:p>
        </p:txBody>
      </p:sp>
    </p:spTree>
    <p:extLst>
      <p:ext uri="{BB962C8B-B14F-4D97-AF65-F5344CB8AC3E}">
        <p14:creationId xmlns:p14="http://schemas.microsoft.com/office/powerpoint/2010/main" val="3137739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384"/>
            <a:ext cx="8229600" cy="1143000"/>
          </a:xfrm>
        </p:spPr>
        <p:txBody>
          <a:bodyPr>
            <a:noAutofit/>
          </a:bodyPr>
          <a:lstStyle/>
          <a:p>
            <a:r>
              <a:rPr lang="fr-BE" sz="3200" dirty="0" smtClean="0">
                <a:solidFill>
                  <a:schemeClr val="accent1">
                    <a:lumMod val="75000"/>
                  </a:schemeClr>
                </a:solidFill>
                <a:latin typeface="+mn-lt"/>
              </a:rPr>
              <a:t>Tendances en mathématiques </a:t>
            </a:r>
            <a:br>
              <a:rPr lang="fr-BE" sz="3200" dirty="0" smtClean="0">
                <a:solidFill>
                  <a:schemeClr val="accent1">
                    <a:lumMod val="75000"/>
                  </a:schemeClr>
                </a:solidFill>
                <a:latin typeface="+mn-lt"/>
              </a:rPr>
            </a:br>
            <a:r>
              <a:rPr lang="fr-BE" sz="3200" dirty="0" smtClean="0">
                <a:solidFill>
                  <a:schemeClr val="accent1">
                    <a:lumMod val="75000"/>
                  </a:schemeClr>
                </a:solidFill>
                <a:latin typeface="+mn-lt"/>
              </a:rPr>
              <a:t>selon les niveaux de compétences</a:t>
            </a:r>
            <a:endParaRPr lang="fr-BE" sz="3200" dirty="0">
              <a:solidFill>
                <a:schemeClr val="accent1">
                  <a:lumMod val="75000"/>
                </a:schemeClr>
              </a:solidFill>
              <a:latin typeface="+mn-lt"/>
            </a:endParaRPr>
          </a:p>
        </p:txBody>
      </p:sp>
      <p:graphicFrame>
        <p:nvGraphicFramePr>
          <p:cNvPr id="5" name="Graphique 4"/>
          <p:cNvGraphicFramePr>
            <a:graphicFrameLocks/>
          </p:cNvGraphicFramePr>
          <p:nvPr>
            <p:extLst>
              <p:ext uri="{D42A27DB-BD31-4B8C-83A1-F6EECF244321}">
                <p14:modId xmlns:p14="http://schemas.microsoft.com/office/powerpoint/2010/main" val="148161953"/>
              </p:ext>
            </p:extLst>
          </p:nvPr>
        </p:nvGraphicFramePr>
        <p:xfrm>
          <a:off x="1259632" y="1556792"/>
          <a:ext cx="6624736" cy="3744416"/>
        </p:xfrm>
        <a:graphic>
          <a:graphicData uri="http://schemas.openxmlformats.org/drawingml/2006/chart">
            <c:chart xmlns:c="http://schemas.openxmlformats.org/drawingml/2006/chart" xmlns:r="http://schemas.openxmlformats.org/officeDocument/2006/relationships" r:id="rId3"/>
          </a:graphicData>
        </a:graphic>
      </p:graphicFrame>
      <p:sp>
        <p:nvSpPr>
          <p:cNvPr id="3" name="ZoneTexte 2"/>
          <p:cNvSpPr txBox="1"/>
          <p:nvPr/>
        </p:nvSpPr>
        <p:spPr>
          <a:xfrm>
            <a:off x="652479" y="5445224"/>
            <a:ext cx="8028892" cy="830997"/>
          </a:xfrm>
          <a:prstGeom prst="rect">
            <a:avLst/>
          </a:prstGeom>
          <a:noFill/>
        </p:spPr>
        <p:txBody>
          <a:bodyPr wrap="square" rtlCol="0">
            <a:spAutoFit/>
          </a:bodyPr>
          <a:lstStyle/>
          <a:p>
            <a:r>
              <a:rPr lang="fr-BE" sz="1600" dirty="0" smtClean="0"/>
              <a:t>La proportion d’élèves faibles est stable. </a:t>
            </a:r>
          </a:p>
          <a:p>
            <a:r>
              <a:rPr lang="fr-BE" sz="1600" dirty="0" smtClean="0"/>
              <a:t>On observe une légère diminution de la proportion d’élèves forts et une légère augmentation de la proportion d’élèves moyens.</a:t>
            </a:r>
            <a:endParaRPr lang="fr-BE" sz="1600" dirty="0"/>
          </a:p>
        </p:txBody>
      </p:sp>
    </p:spTree>
    <p:extLst>
      <p:ext uri="{BB962C8B-B14F-4D97-AF65-F5344CB8AC3E}">
        <p14:creationId xmlns:p14="http://schemas.microsoft.com/office/powerpoint/2010/main" val="3186245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xfrm>
            <a:off x="107504" y="-216024"/>
            <a:ext cx="9036496" cy="1628800"/>
          </a:xfrm>
        </p:spPr>
        <p:txBody>
          <a:bodyPr vert="horz" lIns="91440" tIns="45720" rIns="91440" bIns="45720" rtlCol="0" anchor="ctr">
            <a:noAutofit/>
          </a:bodyPr>
          <a:lstStyle/>
          <a:p>
            <a:pPr fontAlgn="base">
              <a:spcAft>
                <a:spcPct val="0"/>
              </a:spcAft>
            </a:pPr>
            <a:r>
              <a:rPr lang="fr-BE" sz="3200" dirty="0" smtClean="0">
                <a:solidFill>
                  <a:srgbClr val="002060"/>
                </a:solidFill>
                <a:latin typeface="+mn-lt"/>
                <a:ea typeface="Verdana" panose="020B0604030504040204" pitchFamily="34" charset="0"/>
                <a:cs typeface="Verdana" panose="020B0604030504040204" pitchFamily="34" charset="0"/>
              </a:rPr>
              <a:t>L’évolution des scores moyens des jeunes </a:t>
            </a:r>
            <a:r>
              <a:rPr lang="fr-BE" sz="3200" dirty="0">
                <a:solidFill>
                  <a:srgbClr val="002060"/>
                </a:solidFill>
                <a:latin typeface="+mn-lt"/>
                <a:ea typeface="Verdana" panose="020B0604030504040204" pitchFamily="34" charset="0"/>
                <a:cs typeface="Verdana" panose="020B0604030504040204" pitchFamily="34" charset="0"/>
              </a:rPr>
              <a:t>d’origine belge </a:t>
            </a:r>
            <a:r>
              <a:rPr lang="fr-BE" sz="3200" dirty="0" smtClean="0">
                <a:solidFill>
                  <a:srgbClr val="002060"/>
                </a:solidFill>
                <a:latin typeface="+mn-lt"/>
                <a:ea typeface="Verdana" panose="020B0604030504040204" pitchFamily="34" charset="0"/>
                <a:cs typeface="Verdana" panose="020B0604030504040204" pitchFamily="34" charset="0"/>
              </a:rPr>
              <a:t>et des jeunes </a:t>
            </a:r>
            <a:r>
              <a:rPr lang="fr-BE" sz="3200" dirty="0">
                <a:solidFill>
                  <a:srgbClr val="002060"/>
                </a:solidFill>
                <a:latin typeface="+mn-lt"/>
                <a:ea typeface="Verdana" panose="020B0604030504040204" pitchFamily="34" charset="0"/>
                <a:cs typeface="Verdana" panose="020B0604030504040204" pitchFamily="34" charset="0"/>
              </a:rPr>
              <a:t>issus </a:t>
            </a:r>
            <a:r>
              <a:rPr lang="fr-BE" sz="3200" dirty="0" smtClean="0">
                <a:solidFill>
                  <a:srgbClr val="002060"/>
                </a:solidFill>
                <a:latin typeface="+mn-lt"/>
                <a:ea typeface="Verdana" panose="020B0604030504040204" pitchFamily="34" charset="0"/>
                <a:cs typeface="Verdana" panose="020B0604030504040204" pitchFamily="34" charset="0"/>
              </a:rPr>
              <a:t>de l’immigration</a:t>
            </a:r>
            <a:endParaRPr lang="fr-FR" sz="3200" dirty="0">
              <a:solidFill>
                <a:srgbClr val="002060"/>
              </a:solidFill>
              <a:latin typeface="+mn-lt"/>
              <a:ea typeface="Verdana" panose="020B0604030504040204" pitchFamily="34" charset="0"/>
              <a:cs typeface="Verdana" panose="020B0604030504040204" pitchFamily="34" charset="0"/>
            </a:endParaRPr>
          </a:p>
        </p:txBody>
      </p:sp>
      <p:sp>
        <p:nvSpPr>
          <p:cNvPr id="2" name="ZoneTexte 1"/>
          <p:cNvSpPr txBox="1"/>
          <p:nvPr/>
        </p:nvSpPr>
        <p:spPr>
          <a:xfrm>
            <a:off x="461443" y="5589240"/>
            <a:ext cx="8221114" cy="646331"/>
          </a:xfrm>
          <a:prstGeom prst="rect">
            <a:avLst/>
          </a:prstGeom>
          <a:noFill/>
        </p:spPr>
        <p:txBody>
          <a:bodyPr wrap="square" rtlCol="0">
            <a:spAutoFit/>
          </a:bodyPr>
          <a:lstStyle/>
          <a:p>
            <a:r>
              <a:rPr lang="fr-BE" dirty="0" smtClean="0"/>
              <a:t>L’écart entre les jeunes d’origine belge et ceux issus de l’immigration tend à se réduire.</a:t>
            </a:r>
            <a:endParaRPr lang="fr-BE" dirty="0"/>
          </a:p>
        </p:txBody>
      </p:sp>
      <p:graphicFrame>
        <p:nvGraphicFramePr>
          <p:cNvPr id="7" name="Graphique 6"/>
          <p:cNvGraphicFramePr>
            <a:graphicFrameLocks/>
          </p:cNvGraphicFramePr>
          <p:nvPr>
            <p:extLst>
              <p:ext uri="{D42A27DB-BD31-4B8C-83A1-F6EECF244321}">
                <p14:modId xmlns:p14="http://schemas.microsoft.com/office/powerpoint/2010/main" val="2993035703"/>
              </p:ext>
            </p:extLst>
          </p:nvPr>
        </p:nvGraphicFramePr>
        <p:xfrm>
          <a:off x="971600" y="1268760"/>
          <a:ext cx="7200799" cy="446449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761814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179512" y="44624"/>
            <a:ext cx="8856984" cy="1008112"/>
          </a:xfrm>
        </p:spPr>
        <p:txBody>
          <a:bodyPr vert="horz" lIns="91440" tIns="45720" rIns="91440" bIns="45720" rtlCol="0" anchor="ctr">
            <a:noAutofit/>
          </a:bodyPr>
          <a:lstStyle/>
          <a:p>
            <a:pPr fontAlgn="base">
              <a:spcAft>
                <a:spcPct val="0"/>
              </a:spcAft>
            </a:pPr>
            <a:r>
              <a:rPr lang="fr-BE" sz="3200" dirty="0">
                <a:solidFill>
                  <a:srgbClr val="002060"/>
                </a:solidFill>
                <a:latin typeface="+mn-lt"/>
                <a:ea typeface="Verdana" panose="020B0604030504040204" pitchFamily="34" charset="0"/>
                <a:cs typeface="Verdana" panose="020B0604030504040204" pitchFamily="34" charset="0"/>
              </a:rPr>
              <a:t>L’évolution des scores </a:t>
            </a:r>
            <a:r>
              <a:rPr lang="fr-BE" sz="3200" dirty="0" smtClean="0">
                <a:solidFill>
                  <a:srgbClr val="002060"/>
                </a:solidFill>
                <a:latin typeface="+mn-lt"/>
                <a:ea typeface="Verdana" panose="020B0604030504040204" pitchFamily="34" charset="0"/>
                <a:cs typeface="Verdana" panose="020B0604030504040204" pitchFamily="34" charset="0"/>
              </a:rPr>
              <a:t>moyens</a:t>
            </a:r>
            <a:br>
              <a:rPr lang="fr-BE" sz="3200" dirty="0" smtClean="0">
                <a:solidFill>
                  <a:srgbClr val="002060"/>
                </a:solidFill>
                <a:latin typeface="+mn-lt"/>
                <a:ea typeface="Verdana" panose="020B0604030504040204" pitchFamily="34" charset="0"/>
                <a:cs typeface="Verdana" panose="020B0604030504040204" pitchFamily="34" charset="0"/>
              </a:rPr>
            </a:br>
            <a:r>
              <a:rPr lang="fr-BE" sz="3200" dirty="0" smtClean="0">
                <a:solidFill>
                  <a:srgbClr val="002060"/>
                </a:solidFill>
                <a:latin typeface="+mn-lt"/>
                <a:ea typeface="Verdana" panose="020B0604030504040204" pitchFamily="34" charset="0"/>
                <a:cs typeface="Verdana" panose="020B0604030504040204" pitchFamily="34" charset="0"/>
              </a:rPr>
              <a:t>des garçons et des filles</a:t>
            </a:r>
            <a:endParaRPr lang="fr-FR" sz="3200" dirty="0">
              <a:solidFill>
                <a:srgbClr val="002060"/>
              </a:solidFill>
              <a:latin typeface="+mn-lt"/>
              <a:ea typeface="Verdana" panose="020B0604030504040204" pitchFamily="34" charset="0"/>
              <a:cs typeface="Verdana" panose="020B0604030504040204" pitchFamily="34" charset="0"/>
            </a:endParaRPr>
          </a:p>
        </p:txBody>
      </p:sp>
      <p:sp>
        <p:nvSpPr>
          <p:cNvPr id="2" name="ZoneTexte 1"/>
          <p:cNvSpPr txBox="1"/>
          <p:nvPr/>
        </p:nvSpPr>
        <p:spPr>
          <a:xfrm>
            <a:off x="1043608" y="5518847"/>
            <a:ext cx="7128792" cy="646331"/>
          </a:xfrm>
          <a:prstGeom prst="rect">
            <a:avLst/>
          </a:prstGeom>
          <a:noFill/>
        </p:spPr>
        <p:txBody>
          <a:bodyPr wrap="square" rtlCol="0">
            <a:spAutoFit/>
          </a:bodyPr>
          <a:lstStyle/>
          <a:p>
            <a:r>
              <a:rPr lang="fr-BE" dirty="0" smtClean="0"/>
              <a:t>Entre 2003 et 2012, le score moyen des garçons reste stable, mais celui des filles diminue. </a:t>
            </a:r>
            <a:endParaRPr lang="fr-BE" dirty="0"/>
          </a:p>
        </p:txBody>
      </p:sp>
      <p:graphicFrame>
        <p:nvGraphicFramePr>
          <p:cNvPr id="8" name="Graphique 7"/>
          <p:cNvGraphicFramePr>
            <a:graphicFrameLocks/>
          </p:cNvGraphicFramePr>
          <p:nvPr>
            <p:extLst>
              <p:ext uri="{D42A27DB-BD31-4B8C-83A1-F6EECF244321}">
                <p14:modId xmlns:p14="http://schemas.microsoft.com/office/powerpoint/2010/main" val="3625950668"/>
              </p:ext>
            </p:extLst>
          </p:nvPr>
        </p:nvGraphicFramePr>
        <p:xfrm>
          <a:off x="1018151" y="1556792"/>
          <a:ext cx="7272808" cy="388843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1381382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2420888"/>
            <a:ext cx="8229600" cy="2304256"/>
          </a:xfrm>
        </p:spPr>
        <p:txBody>
          <a:bodyPr>
            <a:normAutofit/>
          </a:bodyPr>
          <a:lstStyle/>
          <a:p>
            <a:pPr marL="0" indent="0" algn="ctr">
              <a:buNone/>
            </a:pPr>
            <a:r>
              <a:rPr lang="fr-BE" sz="4200"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Différences selon les processus et les contenus évalués</a:t>
            </a:r>
          </a:p>
          <a:p>
            <a:pPr marL="0" indent="0" algn="ctr">
              <a:buNone/>
            </a:pPr>
            <a:endParaRPr lang="fr-BE" sz="4400" b="1" dirty="0"/>
          </a:p>
        </p:txBody>
      </p:sp>
    </p:spTree>
    <p:extLst>
      <p:ext uri="{BB962C8B-B14F-4D97-AF65-F5344CB8AC3E}">
        <p14:creationId xmlns:p14="http://schemas.microsoft.com/office/powerpoint/2010/main" val="36045745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641230332"/>
              </p:ext>
            </p:extLst>
          </p:nvPr>
        </p:nvGraphicFramePr>
        <p:xfrm>
          <a:off x="539552" y="1268757"/>
          <a:ext cx="8280919" cy="5219579"/>
        </p:xfrm>
        <a:graphic>
          <a:graphicData uri="http://schemas.openxmlformats.org/drawingml/2006/table">
            <a:tbl>
              <a:tblPr firstRow="1" firstCol="1" bandRow="1">
                <a:tableStyleId>{5C22544A-7EE6-4342-B048-85BDC9FD1C3A}</a:tableStyleId>
              </a:tblPr>
              <a:tblGrid>
                <a:gridCol w="2759725"/>
                <a:gridCol w="2760597"/>
                <a:gridCol w="2760597"/>
              </a:tblGrid>
              <a:tr h="475253">
                <a:tc>
                  <a:txBody>
                    <a:bodyPr/>
                    <a:lstStyle/>
                    <a:p>
                      <a:pPr algn="ctr">
                        <a:lnSpc>
                          <a:spcPct val="115000"/>
                        </a:lnSpc>
                        <a:spcAft>
                          <a:spcPts val="0"/>
                        </a:spcAft>
                      </a:pPr>
                      <a:r>
                        <a:rPr lang="fr-BE" sz="1800" dirty="0">
                          <a:effectLst/>
                        </a:rPr>
                        <a:t> </a:t>
                      </a:r>
                      <a:endParaRPr lang="fr-BE" sz="1400" dirty="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fr-BE" sz="1800">
                          <a:effectLst/>
                        </a:rPr>
                        <a:t>Fédération Wallonie-Bruxelles</a:t>
                      </a:r>
                      <a:endParaRPr lang="fr-BE" sz="14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fr-BE" sz="1800">
                          <a:effectLst/>
                        </a:rPr>
                        <a:t>OCDE</a:t>
                      </a:r>
                      <a:endParaRPr lang="fr-BE" sz="1400">
                        <a:effectLst/>
                        <a:latin typeface="Calibri"/>
                        <a:ea typeface="Times New Roman"/>
                        <a:cs typeface="Times New Roman"/>
                      </a:endParaRPr>
                    </a:p>
                  </a:txBody>
                  <a:tcPr marL="68580" marR="68580" marT="0" marB="0" anchor="ctr"/>
                </a:tc>
              </a:tr>
              <a:tr h="475253">
                <a:tc gridSpan="3">
                  <a:txBody>
                    <a:bodyPr/>
                    <a:lstStyle/>
                    <a:p>
                      <a:pPr algn="ctr">
                        <a:lnSpc>
                          <a:spcPct val="115000"/>
                        </a:lnSpc>
                        <a:spcAft>
                          <a:spcPts val="0"/>
                        </a:spcAft>
                      </a:pPr>
                      <a:r>
                        <a:rPr lang="fr-BE" sz="1800">
                          <a:effectLst/>
                        </a:rPr>
                        <a:t>Contenus</a:t>
                      </a:r>
                      <a:endParaRPr lang="fr-BE" sz="1400">
                        <a:effectLst/>
                        <a:latin typeface="Calibri"/>
                        <a:ea typeface="Times New Roman"/>
                        <a:cs typeface="Times New Roman"/>
                      </a:endParaRPr>
                    </a:p>
                  </a:txBody>
                  <a:tcPr marL="68580" marR="68580" marT="0" marB="0" anchor="ctr"/>
                </a:tc>
                <a:tc hMerge="1">
                  <a:txBody>
                    <a:bodyPr/>
                    <a:lstStyle/>
                    <a:p>
                      <a:endParaRPr lang="fr-BE"/>
                    </a:p>
                  </a:txBody>
                  <a:tcPr/>
                </a:tc>
                <a:tc hMerge="1">
                  <a:txBody>
                    <a:bodyPr/>
                    <a:lstStyle/>
                    <a:p>
                      <a:endParaRPr lang="fr-BE"/>
                    </a:p>
                  </a:txBody>
                  <a:tcPr/>
                </a:tc>
              </a:tr>
              <a:tr h="475253">
                <a:tc>
                  <a:txBody>
                    <a:bodyPr/>
                    <a:lstStyle/>
                    <a:p>
                      <a:pPr algn="l">
                        <a:lnSpc>
                          <a:spcPct val="115000"/>
                        </a:lnSpc>
                        <a:spcAft>
                          <a:spcPts val="0"/>
                        </a:spcAft>
                      </a:pPr>
                      <a:r>
                        <a:rPr lang="fr-BE" sz="1800">
                          <a:effectLst/>
                        </a:rPr>
                        <a:t>Quantités</a:t>
                      </a:r>
                      <a:endParaRPr lang="fr-BE" sz="14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fr-BE" sz="1800">
                          <a:effectLst/>
                        </a:rPr>
                        <a:t>498</a:t>
                      </a:r>
                      <a:endParaRPr lang="fr-BE" sz="14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fr-BE" sz="1800">
                          <a:effectLst/>
                        </a:rPr>
                        <a:t>495</a:t>
                      </a:r>
                      <a:endParaRPr lang="fr-BE" sz="1400">
                        <a:effectLst/>
                        <a:latin typeface="Calibri"/>
                        <a:ea typeface="Times New Roman"/>
                        <a:cs typeface="Times New Roman"/>
                      </a:endParaRPr>
                    </a:p>
                  </a:txBody>
                  <a:tcPr marL="68580" marR="68580" marT="0" marB="0" anchor="ctr"/>
                </a:tc>
              </a:tr>
              <a:tr h="475253">
                <a:tc>
                  <a:txBody>
                    <a:bodyPr/>
                    <a:lstStyle/>
                    <a:p>
                      <a:pPr algn="l">
                        <a:lnSpc>
                          <a:spcPct val="115000"/>
                        </a:lnSpc>
                        <a:spcAft>
                          <a:spcPts val="0"/>
                        </a:spcAft>
                      </a:pPr>
                      <a:r>
                        <a:rPr lang="fr-BE" sz="1800">
                          <a:effectLst/>
                        </a:rPr>
                        <a:t>Changements et relations</a:t>
                      </a:r>
                      <a:endParaRPr lang="fr-BE" sz="14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fr-BE" sz="1800">
                          <a:effectLst/>
                        </a:rPr>
                        <a:t>490</a:t>
                      </a:r>
                      <a:endParaRPr lang="fr-BE" sz="14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fr-BE" sz="1800">
                          <a:effectLst/>
                        </a:rPr>
                        <a:t>493</a:t>
                      </a:r>
                      <a:endParaRPr lang="fr-BE" sz="1400">
                        <a:effectLst/>
                        <a:latin typeface="Calibri"/>
                        <a:ea typeface="Times New Roman"/>
                        <a:cs typeface="Times New Roman"/>
                      </a:endParaRPr>
                    </a:p>
                  </a:txBody>
                  <a:tcPr marL="68580" marR="68580" marT="0" marB="0" anchor="ctr"/>
                </a:tc>
              </a:tr>
              <a:tr h="475253">
                <a:tc>
                  <a:txBody>
                    <a:bodyPr/>
                    <a:lstStyle/>
                    <a:p>
                      <a:pPr algn="l">
                        <a:lnSpc>
                          <a:spcPct val="115000"/>
                        </a:lnSpc>
                        <a:spcAft>
                          <a:spcPts val="0"/>
                        </a:spcAft>
                      </a:pPr>
                      <a:r>
                        <a:rPr lang="fr-BE" sz="1800">
                          <a:effectLst/>
                        </a:rPr>
                        <a:t>Espace et formes</a:t>
                      </a:r>
                      <a:endParaRPr lang="fr-BE" sz="14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fr-BE" sz="1800">
                          <a:effectLst/>
                        </a:rPr>
                        <a:t>484</a:t>
                      </a:r>
                      <a:endParaRPr lang="fr-BE" sz="14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fr-BE" sz="1800">
                          <a:effectLst/>
                        </a:rPr>
                        <a:t>490</a:t>
                      </a:r>
                      <a:endParaRPr lang="fr-BE" sz="1400">
                        <a:effectLst/>
                        <a:latin typeface="Calibri"/>
                        <a:ea typeface="Times New Roman"/>
                        <a:cs typeface="Times New Roman"/>
                      </a:endParaRPr>
                    </a:p>
                  </a:txBody>
                  <a:tcPr marL="68580" marR="68580" marT="0" marB="0" anchor="ctr"/>
                </a:tc>
              </a:tr>
              <a:tr h="475253">
                <a:tc>
                  <a:txBody>
                    <a:bodyPr/>
                    <a:lstStyle/>
                    <a:p>
                      <a:pPr algn="l">
                        <a:lnSpc>
                          <a:spcPct val="115000"/>
                        </a:lnSpc>
                        <a:spcAft>
                          <a:spcPts val="0"/>
                        </a:spcAft>
                      </a:pPr>
                      <a:r>
                        <a:rPr lang="fr-BE" sz="1800">
                          <a:effectLst/>
                        </a:rPr>
                        <a:t>Incertitude et données</a:t>
                      </a:r>
                      <a:endParaRPr lang="fr-BE" sz="14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fr-BE" sz="1800" dirty="0">
                          <a:effectLst/>
                        </a:rPr>
                        <a:t>482</a:t>
                      </a:r>
                      <a:endParaRPr lang="fr-BE" sz="1400" dirty="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fr-BE" sz="1800" dirty="0">
                          <a:effectLst/>
                        </a:rPr>
                        <a:t>493</a:t>
                      </a:r>
                      <a:endParaRPr lang="fr-BE" sz="1400" dirty="0">
                        <a:effectLst/>
                        <a:latin typeface="Calibri"/>
                        <a:ea typeface="Times New Roman"/>
                        <a:cs typeface="Times New Roman"/>
                      </a:endParaRPr>
                    </a:p>
                  </a:txBody>
                  <a:tcPr marL="68580" marR="68580" marT="0" marB="0" anchor="ctr"/>
                </a:tc>
              </a:tr>
              <a:tr h="475253">
                <a:tc gridSpan="3">
                  <a:txBody>
                    <a:bodyPr/>
                    <a:lstStyle/>
                    <a:p>
                      <a:pPr algn="ctr">
                        <a:lnSpc>
                          <a:spcPct val="115000"/>
                        </a:lnSpc>
                        <a:spcAft>
                          <a:spcPts val="0"/>
                        </a:spcAft>
                      </a:pPr>
                      <a:r>
                        <a:rPr lang="fr-BE" sz="1800">
                          <a:effectLst/>
                        </a:rPr>
                        <a:t>Processus</a:t>
                      </a:r>
                      <a:endParaRPr lang="fr-BE" sz="1400">
                        <a:effectLst/>
                        <a:latin typeface="Calibri"/>
                        <a:ea typeface="Times New Roman"/>
                        <a:cs typeface="Times New Roman"/>
                      </a:endParaRPr>
                    </a:p>
                  </a:txBody>
                  <a:tcPr marL="68580" marR="68580" marT="0" marB="0" anchor="ctr"/>
                </a:tc>
                <a:tc hMerge="1">
                  <a:txBody>
                    <a:bodyPr/>
                    <a:lstStyle/>
                    <a:p>
                      <a:endParaRPr lang="fr-BE"/>
                    </a:p>
                  </a:txBody>
                  <a:tcPr/>
                </a:tc>
                <a:tc hMerge="1">
                  <a:txBody>
                    <a:bodyPr/>
                    <a:lstStyle/>
                    <a:p>
                      <a:endParaRPr lang="fr-BE"/>
                    </a:p>
                  </a:txBody>
                  <a:tcPr/>
                </a:tc>
              </a:tr>
              <a:tr h="475253">
                <a:tc>
                  <a:txBody>
                    <a:bodyPr/>
                    <a:lstStyle/>
                    <a:p>
                      <a:pPr algn="l">
                        <a:lnSpc>
                          <a:spcPct val="115000"/>
                        </a:lnSpc>
                        <a:spcAft>
                          <a:spcPts val="0"/>
                        </a:spcAft>
                      </a:pPr>
                      <a:r>
                        <a:rPr lang="fr-BE" sz="1800">
                          <a:effectLst/>
                        </a:rPr>
                        <a:t>Interpréter</a:t>
                      </a:r>
                      <a:endParaRPr lang="fr-BE" sz="14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fr-BE" sz="1800">
                          <a:effectLst/>
                        </a:rPr>
                        <a:t>497</a:t>
                      </a:r>
                      <a:endParaRPr lang="fr-BE" sz="14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fr-BE" sz="1800">
                          <a:effectLst/>
                        </a:rPr>
                        <a:t>497</a:t>
                      </a:r>
                      <a:endParaRPr lang="fr-BE" sz="1400">
                        <a:effectLst/>
                        <a:latin typeface="Calibri"/>
                        <a:ea typeface="Times New Roman"/>
                        <a:cs typeface="Times New Roman"/>
                      </a:endParaRPr>
                    </a:p>
                  </a:txBody>
                  <a:tcPr marL="68580" marR="68580" marT="0" marB="0" anchor="ctr"/>
                </a:tc>
              </a:tr>
              <a:tr h="475253">
                <a:tc>
                  <a:txBody>
                    <a:bodyPr/>
                    <a:lstStyle/>
                    <a:p>
                      <a:pPr algn="l">
                        <a:lnSpc>
                          <a:spcPct val="115000"/>
                        </a:lnSpc>
                        <a:spcAft>
                          <a:spcPts val="0"/>
                        </a:spcAft>
                      </a:pPr>
                      <a:r>
                        <a:rPr lang="fr-BE" sz="1800">
                          <a:effectLst/>
                        </a:rPr>
                        <a:t>Employer</a:t>
                      </a:r>
                      <a:endParaRPr lang="fr-BE" sz="14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fr-BE" sz="1800">
                          <a:effectLst/>
                        </a:rPr>
                        <a:t>495</a:t>
                      </a:r>
                      <a:endParaRPr lang="fr-BE" sz="14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fr-BE" sz="1800">
                          <a:effectLst/>
                        </a:rPr>
                        <a:t>493</a:t>
                      </a:r>
                      <a:endParaRPr lang="fr-BE" sz="1400">
                        <a:effectLst/>
                        <a:latin typeface="Calibri"/>
                        <a:ea typeface="Times New Roman"/>
                        <a:cs typeface="Times New Roman"/>
                      </a:endParaRPr>
                    </a:p>
                  </a:txBody>
                  <a:tcPr marL="68580" marR="68580" marT="0" marB="0" anchor="ctr"/>
                </a:tc>
              </a:tr>
              <a:tr h="475253">
                <a:tc>
                  <a:txBody>
                    <a:bodyPr/>
                    <a:lstStyle/>
                    <a:p>
                      <a:pPr algn="l">
                        <a:lnSpc>
                          <a:spcPct val="115000"/>
                        </a:lnSpc>
                        <a:spcAft>
                          <a:spcPts val="0"/>
                        </a:spcAft>
                      </a:pPr>
                      <a:r>
                        <a:rPr lang="fr-BE" sz="1800">
                          <a:effectLst/>
                        </a:rPr>
                        <a:t>Formuler</a:t>
                      </a:r>
                      <a:endParaRPr lang="fr-BE" sz="14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fr-BE" sz="1800" dirty="0">
                          <a:effectLst/>
                        </a:rPr>
                        <a:t>486</a:t>
                      </a:r>
                      <a:endParaRPr lang="fr-BE" sz="1400" dirty="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fr-BE" sz="1800" dirty="0">
                          <a:effectLst/>
                        </a:rPr>
                        <a:t>492</a:t>
                      </a:r>
                      <a:endParaRPr lang="fr-BE" sz="1400" dirty="0">
                        <a:effectLst/>
                        <a:latin typeface="Calibri"/>
                        <a:ea typeface="Times New Roman"/>
                        <a:cs typeface="Times New Roman"/>
                      </a:endParaRPr>
                    </a:p>
                  </a:txBody>
                  <a:tcPr marL="68580" marR="68580" marT="0" marB="0" anchor="ctr"/>
                </a:tc>
              </a:tr>
            </a:tbl>
          </a:graphicData>
        </a:graphic>
      </p:graphicFrame>
      <p:sp>
        <p:nvSpPr>
          <p:cNvPr id="6" name="Rectangle 2"/>
          <p:cNvSpPr>
            <a:spLocks noGrp="1" noChangeArrowheads="1"/>
          </p:cNvSpPr>
          <p:nvPr>
            <p:ph type="title"/>
          </p:nvPr>
        </p:nvSpPr>
        <p:spPr>
          <a:xfrm>
            <a:off x="179512" y="44624"/>
            <a:ext cx="8856984" cy="1008112"/>
          </a:xfrm>
        </p:spPr>
        <p:txBody>
          <a:bodyPr vert="horz" lIns="91440" tIns="45720" rIns="91440" bIns="45720" rtlCol="0" anchor="ctr">
            <a:noAutofit/>
          </a:bodyPr>
          <a:lstStyle/>
          <a:p>
            <a:pPr fontAlgn="base">
              <a:spcAft>
                <a:spcPct val="0"/>
              </a:spcAft>
            </a:pPr>
            <a:r>
              <a:rPr lang="fr-BE" sz="3200" dirty="0" smtClean="0">
                <a:solidFill>
                  <a:srgbClr val="002060"/>
                </a:solidFill>
                <a:latin typeface="+mn-lt"/>
                <a:ea typeface="Verdana" panose="020B0604030504040204" pitchFamily="34" charset="0"/>
                <a:cs typeface="Verdana" panose="020B0604030504040204" pitchFamily="34" charset="0"/>
              </a:rPr>
              <a:t>Les scores aux différentes sous-échelles</a:t>
            </a:r>
            <a:endParaRPr lang="fr-FR" sz="3200" dirty="0">
              <a:solidFill>
                <a:srgbClr val="002060"/>
              </a:solidFill>
              <a:latin typeface="+mn-lt"/>
              <a:ea typeface="Verdana" panose="020B0604030504040204" pitchFamily="34" charset="0"/>
              <a:cs typeface="Verdana" panose="020B0604030504040204" pitchFamily="34" charset="0"/>
            </a:endParaRPr>
          </a:p>
        </p:txBody>
      </p:sp>
      <p:sp>
        <p:nvSpPr>
          <p:cNvPr id="2" name="Rectangle à coins arrondis 1"/>
          <p:cNvSpPr/>
          <p:nvPr/>
        </p:nvSpPr>
        <p:spPr>
          <a:xfrm>
            <a:off x="4283968" y="4077072"/>
            <a:ext cx="792088" cy="43204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 name="Rectangle à coins arrondis 6"/>
          <p:cNvSpPr/>
          <p:nvPr/>
        </p:nvSpPr>
        <p:spPr>
          <a:xfrm>
            <a:off x="4296705" y="3501008"/>
            <a:ext cx="792088" cy="43204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 name="Rectangle à coins arrondis 7"/>
          <p:cNvSpPr/>
          <p:nvPr/>
        </p:nvSpPr>
        <p:spPr>
          <a:xfrm>
            <a:off x="4261871" y="6048584"/>
            <a:ext cx="792088" cy="43204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19647020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2420888"/>
            <a:ext cx="8229600" cy="2304256"/>
          </a:xfrm>
        </p:spPr>
        <p:txBody>
          <a:bodyPr>
            <a:normAutofit/>
          </a:bodyPr>
          <a:lstStyle/>
          <a:p>
            <a:pPr marL="0" indent="0" algn="ctr">
              <a:buNone/>
            </a:pPr>
            <a:r>
              <a:rPr lang="fr-BE" sz="4200"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Différences selon les caractéristiques des élèves et des écoles</a:t>
            </a:r>
          </a:p>
          <a:p>
            <a:pPr marL="0" indent="0" algn="ctr">
              <a:buNone/>
            </a:pPr>
            <a:endParaRPr lang="fr-BE" sz="4400" b="1" dirty="0"/>
          </a:p>
        </p:txBody>
      </p:sp>
      <p:sp>
        <p:nvSpPr>
          <p:cNvPr id="5" name="Espace réservé du pied de page 3"/>
          <p:cNvSpPr>
            <a:spLocks noGrp="1"/>
          </p:cNvSpPr>
          <p:nvPr>
            <p:ph type="ftr" sz="quarter" idx="4294967295"/>
          </p:nvPr>
        </p:nvSpPr>
        <p:spPr>
          <a:xfrm>
            <a:off x="2555776" y="6309320"/>
            <a:ext cx="4616152" cy="365125"/>
          </a:xfrm>
          <a:prstGeom prst="rect">
            <a:avLst/>
          </a:prstGeom>
        </p:spPr>
        <p:txBody>
          <a:bodyPr/>
          <a:lstStyle/>
          <a:p>
            <a:pPr>
              <a:defRPr/>
            </a:pPr>
            <a:r>
              <a:rPr lang="fr-FR" dirty="0" smtClean="0"/>
              <a:t>Baye et al. (2013). Les mathématiques à 15 ans - Résultats de PISA 2012</a:t>
            </a:r>
            <a:endParaRPr lang="fr-FR" dirty="0"/>
          </a:p>
        </p:txBody>
      </p:sp>
    </p:spTree>
    <p:extLst>
      <p:ext uri="{BB962C8B-B14F-4D97-AF65-F5344CB8AC3E}">
        <p14:creationId xmlns:p14="http://schemas.microsoft.com/office/powerpoint/2010/main" val="419734976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ctrTitle"/>
          </p:nvPr>
        </p:nvSpPr>
        <p:spPr>
          <a:xfrm>
            <a:off x="687412" y="54000"/>
            <a:ext cx="7772400" cy="459482"/>
          </a:xfrm>
        </p:spPr>
        <p:txBody>
          <a:bodyPr>
            <a:noAutofit/>
          </a:bodyPr>
          <a:lstStyle/>
          <a:p>
            <a:r>
              <a:rPr lang="fr-BE" sz="3200" b="0" dirty="0" smtClean="0">
                <a:solidFill>
                  <a:schemeClr val="tx2">
                    <a:lumMod val="75000"/>
                  </a:schemeClr>
                </a:solidFill>
                <a:latin typeface="+mn-lt"/>
              </a:rPr>
              <a:t>Différences selon le niveau socio-économique</a:t>
            </a:r>
            <a:endParaRPr lang="fr-BE" sz="3200" b="0" dirty="0">
              <a:solidFill>
                <a:schemeClr val="tx2">
                  <a:lumMod val="75000"/>
                </a:schemeClr>
              </a:solidFill>
              <a:latin typeface="+mn-lt"/>
            </a:endParaRPr>
          </a:p>
        </p:txBody>
      </p:sp>
      <p:graphicFrame>
        <p:nvGraphicFramePr>
          <p:cNvPr id="6" name="Graphique 5"/>
          <p:cNvGraphicFramePr>
            <a:graphicFrameLocks/>
          </p:cNvGraphicFramePr>
          <p:nvPr>
            <p:extLst>
              <p:ext uri="{D42A27DB-BD31-4B8C-83A1-F6EECF244321}">
                <p14:modId xmlns:p14="http://schemas.microsoft.com/office/powerpoint/2010/main" val="2633040735"/>
              </p:ext>
            </p:extLst>
          </p:nvPr>
        </p:nvGraphicFramePr>
        <p:xfrm>
          <a:off x="1909315" y="476672"/>
          <a:ext cx="5328593" cy="6327328"/>
        </p:xfrm>
        <a:graphic>
          <a:graphicData uri="http://schemas.openxmlformats.org/drawingml/2006/chart">
            <c:chart xmlns:c="http://schemas.openxmlformats.org/drawingml/2006/chart" xmlns:r="http://schemas.openxmlformats.org/officeDocument/2006/relationships" r:id="rId2"/>
          </a:graphicData>
        </a:graphic>
      </p:graphicFrame>
      <p:cxnSp>
        <p:nvCxnSpPr>
          <p:cNvPr id="10" name="Connecteur droit 9"/>
          <p:cNvCxnSpPr/>
          <p:nvPr/>
        </p:nvCxnSpPr>
        <p:spPr>
          <a:xfrm>
            <a:off x="5851612" y="54000"/>
            <a:ext cx="3240000"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a:off x="9091612" y="54000"/>
            <a:ext cx="0" cy="499368"/>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p:nvCxnSpPr>
        <p:spPr>
          <a:xfrm flipH="1">
            <a:off x="55612" y="553368"/>
            <a:ext cx="9036000"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a:off x="55612" y="553368"/>
            <a:ext cx="1612" cy="6255768"/>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a:off x="55612" y="6804000"/>
            <a:ext cx="3240000"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ZoneTexte 16"/>
          <p:cNvSpPr txBox="1"/>
          <p:nvPr/>
        </p:nvSpPr>
        <p:spPr>
          <a:xfrm>
            <a:off x="6516216" y="1700808"/>
            <a:ext cx="2304256" cy="3139321"/>
          </a:xfrm>
          <a:prstGeom prst="rect">
            <a:avLst/>
          </a:prstGeom>
          <a:noFill/>
        </p:spPr>
        <p:txBody>
          <a:bodyPr wrap="square" rtlCol="0">
            <a:spAutoFit/>
          </a:bodyPr>
          <a:lstStyle/>
          <a:p>
            <a:r>
              <a:rPr lang="fr-BE" dirty="0" smtClean="0"/>
              <a:t>Une différence de 112 </a:t>
            </a:r>
            <a:r>
              <a:rPr lang="fr-BE" sz="1600" dirty="0" smtClean="0"/>
              <a:t>points</a:t>
            </a:r>
            <a:r>
              <a:rPr lang="fr-BE" dirty="0" smtClean="0"/>
              <a:t> entre le quart des élèves les plus favorisés et le quart des élèves les moins favorisés, c’est nettement plus que dans la plupart des autres pays.</a:t>
            </a:r>
            <a:endParaRPr lang="fr-BE" dirty="0"/>
          </a:p>
        </p:txBody>
      </p:sp>
      <p:sp>
        <p:nvSpPr>
          <p:cNvPr id="18" name="Espace réservé du pied de page 3"/>
          <p:cNvSpPr>
            <a:spLocks noGrp="1"/>
          </p:cNvSpPr>
          <p:nvPr>
            <p:ph type="ftr" sz="quarter" idx="11"/>
          </p:nvPr>
        </p:nvSpPr>
        <p:spPr>
          <a:xfrm>
            <a:off x="56232" y="6021288"/>
            <a:ext cx="2211512" cy="792089"/>
          </a:xfrm>
        </p:spPr>
        <p:txBody>
          <a:bodyPr/>
          <a:lstStyle/>
          <a:p>
            <a:pPr>
              <a:defRPr/>
            </a:pPr>
            <a:r>
              <a:rPr lang="fr-FR" dirty="0" smtClean="0"/>
              <a:t>Baye et al. (2013). Les mathématiques à 15 ans - Résultats de PISA 2012</a:t>
            </a:r>
            <a:endParaRPr lang="fr-FR"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1" y="597667"/>
            <a:ext cx="4464496" cy="6182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15893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2792313889"/>
              </p:ext>
            </p:extLst>
          </p:nvPr>
        </p:nvGraphicFramePr>
        <p:xfrm>
          <a:off x="251521" y="567844"/>
          <a:ext cx="8208912" cy="60295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ZoneTexte 4"/>
          <p:cNvSpPr txBox="1"/>
          <p:nvPr/>
        </p:nvSpPr>
        <p:spPr>
          <a:xfrm>
            <a:off x="395536" y="44624"/>
            <a:ext cx="8208912" cy="523220"/>
          </a:xfrm>
          <a:prstGeom prst="rect">
            <a:avLst/>
          </a:prstGeom>
          <a:noFill/>
        </p:spPr>
        <p:txBody>
          <a:bodyPr wrap="square" rtlCol="0">
            <a:spAutoFit/>
          </a:bodyPr>
          <a:lstStyle/>
          <a:p>
            <a:r>
              <a:rPr lang="fr-BE" sz="2800" dirty="0" smtClean="0"/>
              <a:t>Les évaluations externes en mathématiques </a:t>
            </a:r>
            <a:endParaRPr lang="fr-BE" sz="2800" dirty="0"/>
          </a:p>
        </p:txBody>
      </p:sp>
    </p:spTree>
    <p:extLst>
      <p:ext uri="{BB962C8B-B14F-4D97-AF65-F5344CB8AC3E}">
        <p14:creationId xmlns:p14="http://schemas.microsoft.com/office/powerpoint/2010/main" val="167565530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5351" name="Connecteur droit 34"/>
          <p:cNvCxnSpPr>
            <a:cxnSpLocks noChangeShapeType="1"/>
          </p:cNvCxnSpPr>
          <p:nvPr/>
        </p:nvCxnSpPr>
        <p:spPr bwMode="auto">
          <a:xfrm>
            <a:off x="-180975" y="6884988"/>
            <a:ext cx="9505950" cy="0"/>
          </a:xfrm>
          <a:prstGeom prst="line">
            <a:avLst/>
          </a:prstGeom>
          <a:noFill/>
          <a:ln w="12700" cap="sq" algn="ctr">
            <a:solidFill>
              <a:schemeClr val="bg2"/>
            </a:solidFill>
            <a:round/>
            <a:headEnd type="none" w="sm" len="sm"/>
            <a:tailEnd type="none" w="sm" len="sm"/>
          </a:ln>
        </p:spPr>
      </p:cxnSp>
      <p:sp>
        <p:nvSpPr>
          <p:cNvPr id="4" name="ZoneTexte 75"/>
          <p:cNvSpPr txBox="1">
            <a:spLocks noChangeArrowheads="1"/>
          </p:cNvSpPr>
          <p:nvPr/>
        </p:nvSpPr>
        <p:spPr bwMode="auto">
          <a:xfrm>
            <a:off x="336192" y="116632"/>
            <a:ext cx="8484279" cy="954107"/>
          </a:xfrm>
          <a:prstGeom prst="rect">
            <a:avLst/>
          </a:prstGeom>
          <a:noFill/>
          <a:ln w="9525">
            <a:noFill/>
            <a:miter lim="800000"/>
            <a:headEnd/>
            <a:tailEnd/>
          </a:ln>
        </p:spPr>
        <p:txBody>
          <a:bodyPr wrap="square">
            <a:spAutoFit/>
          </a:bodyPr>
          <a:lstStyle/>
          <a:p>
            <a:pPr algn="ctr"/>
            <a:r>
              <a:rPr lang="fr-BE" sz="2800" dirty="0">
                <a:solidFill>
                  <a:schemeClr val="accent1">
                    <a:lumMod val="50000"/>
                  </a:schemeClr>
                </a:solidFill>
                <a:latin typeface="+mn-lt"/>
              </a:rPr>
              <a:t>Disparités </a:t>
            </a:r>
            <a:r>
              <a:rPr lang="fr-BE" sz="2800" dirty="0" smtClean="0">
                <a:solidFill>
                  <a:schemeClr val="accent1">
                    <a:lumMod val="50000"/>
                  </a:schemeClr>
                </a:solidFill>
                <a:latin typeface="+mn-lt"/>
              </a:rPr>
              <a:t>importantes entre les pays, mais aussi entre les </a:t>
            </a:r>
            <a:r>
              <a:rPr lang="fr-BE" sz="2800" dirty="0">
                <a:solidFill>
                  <a:schemeClr val="accent1">
                    <a:lumMod val="50000"/>
                  </a:schemeClr>
                </a:solidFill>
                <a:latin typeface="+mn-lt"/>
              </a:rPr>
              <a:t>élèves de la </a:t>
            </a:r>
            <a:r>
              <a:rPr lang="fr-BE" sz="2800" dirty="0" smtClean="0">
                <a:solidFill>
                  <a:schemeClr val="accent1">
                    <a:lumMod val="50000"/>
                  </a:schemeClr>
                </a:solidFill>
                <a:latin typeface="+mn-lt"/>
              </a:rPr>
              <a:t>Fédération Wallonie-Bruxelles</a:t>
            </a:r>
            <a:endParaRPr lang="fr-BE" sz="2800" dirty="0">
              <a:solidFill>
                <a:schemeClr val="accent1">
                  <a:lumMod val="50000"/>
                </a:schemeClr>
              </a:solidFill>
              <a:latin typeface="+mn-lt"/>
            </a:endParaRPr>
          </a:p>
        </p:txBody>
      </p:sp>
      <p:graphicFrame>
        <p:nvGraphicFramePr>
          <p:cNvPr id="6" name="Graphique 5"/>
          <p:cNvGraphicFramePr>
            <a:graphicFrameLocks/>
          </p:cNvGraphicFramePr>
          <p:nvPr>
            <p:extLst>
              <p:ext uri="{D42A27DB-BD31-4B8C-83A1-F6EECF244321}">
                <p14:modId xmlns:p14="http://schemas.microsoft.com/office/powerpoint/2010/main" val="2241973102"/>
              </p:ext>
            </p:extLst>
          </p:nvPr>
        </p:nvGraphicFramePr>
        <p:xfrm>
          <a:off x="395511" y="1268760"/>
          <a:ext cx="8352978" cy="510550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8641621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2420888"/>
            <a:ext cx="8229600" cy="2304256"/>
          </a:xfrm>
        </p:spPr>
        <p:txBody>
          <a:bodyPr>
            <a:normAutofit/>
          </a:bodyPr>
          <a:lstStyle/>
          <a:p>
            <a:pPr marL="0" indent="0" algn="ctr">
              <a:buNone/>
            </a:pPr>
            <a:r>
              <a:rPr lang="fr-BE" sz="4200"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Attitudes envers les mathématiques</a:t>
            </a:r>
          </a:p>
          <a:p>
            <a:pPr marL="0" indent="0" algn="ctr">
              <a:buNone/>
            </a:pPr>
            <a:endParaRPr lang="fr-BE" sz="4400" b="1" dirty="0"/>
          </a:p>
        </p:txBody>
      </p:sp>
    </p:spTree>
    <p:extLst>
      <p:ext uri="{BB962C8B-B14F-4D97-AF65-F5344CB8AC3E}">
        <p14:creationId xmlns:p14="http://schemas.microsoft.com/office/powerpoint/2010/main" val="426310468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457200" y="116632"/>
            <a:ext cx="8229600" cy="936104"/>
          </a:xfrm>
        </p:spPr>
        <p:txBody>
          <a:bodyPr vert="horz" lIns="91440" tIns="45720" rIns="91440" bIns="45720" rtlCol="0" anchor="ctr">
            <a:noAutofit/>
          </a:bodyPr>
          <a:lstStyle/>
          <a:p>
            <a:pPr fontAlgn="base">
              <a:spcAft>
                <a:spcPct val="0"/>
              </a:spcAft>
            </a:pPr>
            <a:r>
              <a:rPr lang="fr-BE" sz="3200" dirty="0" smtClean="0">
                <a:solidFill>
                  <a:schemeClr val="tx2"/>
                </a:solidFill>
                <a:latin typeface="+mn-lt"/>
                <a:ea typeface="Verdana" panose="020B0604030504040204" pitchFamily="34" charset="0"/>
                <a:cs typeface="Verdana" panose="020B0604030504040204" pitchFamily="34" charset="0"/>
              </a:rPr>
              <a:t>Attitudes envers les mathématiques</a:t>
            </a:r>
            <a:endParaRPr lang="fr-FR" sz="3200" dirty="0">
              <a:solidFill>
                <a:schemeClr val="tx2"/>
              </a:solidFill>
              <a:latin typeface="+mn-lt"/>
              <a:ea typeface="Verdana" panose="020B0604030504040204" pitchFamily="34" charset="0"/>
              <a:cs typeface="Verdana" panose="020B0604030504040204" pitchFamily="34" charset="0"/>
            </a:endParaRPr>
          </a:p>
        </p:txBody>
      </p:sp>
      <p:sp>
        <p:nvSpPr>
          <p:cNvPr id="2" name="ZoneTexte 1"/>
          <p:cNvSpPr txBox="1"/>
          <p:nvPr/>
        </p:nvSpPr>
        <p:spPr>
          <a:xfrm>
            <a:off x="611560" y="1844824"/>
            <a:ext cx="8280920" cy="4324261"/>
          </a:xfrm>
          <a:prstGeom prst="rect">
            <a:avLst/>
          </a:prstGeom>
          <a:noFill/>
        </p:spPr>
        <p:txBody>
          <a:bodyPr wrap="square" rtlCol="0">
            <a:spAutoFit/>
          </a:bodyPr>
          <a:lstStyle/>
          <a:p>
            <a:r>
              <a:rPr lang="fr-BE" sz="2000" dirty="0" smtClean="0"/>
              <a:t>Certaines attitudes sont liées à de meilleurs résultats (en FWB et au travers des pays) :</a:t>
            </a:r>
          </a:p>
          <a:p>
            <a:endParaRPr lang="fr-BE" sz="2000" dirty="0" smtClean="0"/>
          </a:p>
          <a:p>
            <a:pPr marL="285750" indent="-285750">
              <a:spcBef>
                <a:spcPts val="600"/>
              </a:spcBef>
              <a:spcAft>
                <a:spcPts val="600"/>
              </a:spcAft>
              <a:buFont typeface="Courier New" panose="02070309020205020404" pitchFamily="49" charset="0"/>
              <a:buChar char="o"/>
            </a:pPr>
            <a:r>
              <a:rPr lang="fr-BE" dirty="0" smtClean="0"/>
              <a:t>Moins d’</a:t>
            </a:r>
            <a:r>
              <a:rPr lang="fr-BE" dirty="0" smtClean="0">
                <a:solidFill>
                  <a:srgbClr val="002060"/>
                </a:solidFill>
              </a:rPr>
              <a:t>anxiété</a:t>
            </a:r>
            <a:r>
              <a:rPr lang="fr-BE" dirty="0" smtClean="0"/>
              <a:t> (« </a:t>
            </a:r>
            <a:r>
              <a:rPr lang="fr-BE" i="1" dirty="0" smtClean="0"/>
              <a:t>Je me sens perdu(e) quand j’essaie de résoudre un problème de mathématiques</a:t>
            </a:r>
            <a:r>
              <a:rPr lang="fr-BE" dirty="0" smtClean="0"/>
              <a:t> », …) </a:t>
            </a:r>
          </a:p>
          <a:p>
            <a:pPr marL="285750" indent="-285750">
              <a:spcBef>
                <a:spcPts val="600"/>
              </a:spcBef>
              <a:spcAft>
                <a:spcPts val="600"/>
              </a:spcAft>
              <a:buFont typeface="Courier New" panose="02070309020205020404" pitchFamily="49" charset="0"/>
              <a:buChar char="o"/>
            </a:pPr>
            <a:r>
              <a:rPr lang="fr-BE" dirty="0" smtClean="0"/>
              <a:t>Une meilleure représentation de </a:t>
            </a:r>
            <a:r>
              <a:rPr lang="fr-BE" dirty="0" smtClean="0">
                <a:solidFill>
                  <a:srgbClr val="002060"/>
                </a:solidFill>
              </a:rPr>
              <a:t>l’utilité de l’apprentissage des mathématiques</a:t>
            </a:r>
            <a:r>
              <a:rPr lang="fr-BE" dirty="0" smtClean="0"/>
              <a:t> (« </a:t>
            </a:r>
            <a:r>
              <a:rPr lang="fr-BE" i="1" dirty="0" smtClean="0"/>
              <a:t>En mathématiques, je vais apprendre beaucoup de choses qui m’aideront à trouver du travail</a:t>
            </a:r>
            <a:r>
              <a:rPr lang="fr-BE" dirty="0" smtClean="0"/>
              <a:t> », …)</a:t>
            </a:r>
          </a:p>
          <a:p>
            <a:pPr marL="285750" indent="-285750">
              <a:spcBef>
                <a:spcPts val="600"/>
              </a:spcBef>
              <a:spcAft>
                <a:spcPts val="600"/>
              </a:spcAft>
              <a:buFont typeface="Courier New" panose="02070309020205020404" pitchFamily="49" charset="0"/>
              <a:buChar char="o"/>
            </a:pPr>
            <a:r>
              <a:rPr lang="fr-BE" dirty="0" smtClean="0"/>
              <a:t>Une meilleure </a:t>
            </a:r>
            <a:r>
              <a:rPr lang="fr-BE" dirty="0" smtClean="0">
                <a:solidFill>
                  <a:srgbClr val="002060"/>
                </a:solidFill>
              </a:rPr>
              <a:t>perception de soi </a:t>
            </a:r>
            <a:r>
              <a:rPr lang="fr-BE" dirty="0" smtClean="0"/>
              <a:t>en mathématiques (« </a:t>
            </a:r>
            <a:r>
              <a:rPr lang="fr-BE" i="1" dirty="0" smtClean="0"/>
              <a:t>J’apprends vite en mathématiques</a:t>
            </a:r>
            <a:r>
              <a:rPr lang="fr-BE" dirty="0" smtClean="0"/>
              <a:t> », …)</a:t>
            </a:r>
          </a:p>
          <a:p>
            <a:pPr marL="285750" indent="-285750">
              <a:spcBef>
                <a:spcPts val="600"/>
              </a:spcBef>
              <a:spcAft>
                <a:spcPts val="600"/>
              </a:spcAft>
              <a:buFont typeface="Courier New" panose="02070309020205020404" pitchFamily="49" charset="0"/>
              <a:buChar char="o"/>
            </a:pPr>
            <a:r>
              <a:rPr lang="fr-BE" dirty="0" smtClean="0"/>
              <a:t>Une meilleure perception de ses </a:t>
            </a:r>
            <a:r>
              <a:rPr lang="fr-BE" dirty="0" smtClean="0">
                <a:solidFill>
                  <a:srgbClr val="002060"/>
                </a:solidFill>
              </a:rPr>
              <a:t>capacités personnelles </a:t>
            </a:r>
            <a:r>
              <a:rPr lang="fr-BE" dirty="0" smtClean="0"/>
              <a:t>en mathématiques (Certitude d’être capable de « </a:t>
            </a:r>
            <a:r>
              <a:rPr lang="fr-BE" i="1" dirty="0" smtClean="0"/>
              <a:t>Comprendre les graphiques présentés dans les journaux</a:t>
            </a:r>
            <a:r>
              <a:rPr lang="fr-BE" dirty="0" smtClean="0"/>
              <a:t> », …)</a:t>
            </a:r>
            <a:endParaRPr lang="fr-BE" dirty="0"/>
          </a:p>
        </p:txBody>
      </p:sp>
    </p:spTree>
    <p:extLst>
      <p:ext uri="{BB962C8B-B14F-4D97-AF65-F5344CB8AC3E}">
        <p14:creationId xmlns:p14="http://schemas.microsoft.com/office/powerpoint/2010/main" val="330035435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457200" y="116632"/>
            <a:ext cx="8229600" cy="936104"/>
          </a:xfrm>
        </p:spPr>
        <p:txBody>
          <a:bodyPr vert="horz" lIns="91440" tIns="45720" rIns="91440" bIns="45720" rtlCol="0" anchor="ctr">
            <a:noAutofit/>
          </a:bodyPr>
          <a:lstStyle/>
          <a:p>
            <a:pPr fontAlgn="base">
              <a:spcAft>
                <a:spcPct val="0"/>
              </a:spcAft>
            </a:pPr>
            <a:r>
              <a:rPr lang="fr-BE" sz="3200" dirty="0" smtClean="0">
                <a:solidFill>
                  <a:schemeClr val="tx2"/>
                </a:solidFill>
                <a:latin typeface="+mn-lt"/>
                <a:ea typeface="Verdana" panose="020B0604030504040204" pitchFamily="34" charset="0"/>
                <a:cs typeface="Verdana" panose="020B0604030504040204" pitchFamily="34" charset="0"/>
              </a:rPr>
              <a:t>Attitudes envers les mathématiques</a:t>
            </a:r>
            <a:endParaRPr lang="fr-FR" sz="3200" dirty="0">
              <a:solidFill>
                <a:schemeClr val="tx2"/>
              </a:solidFill>
              <a:latin typeface="+mn-lt"/>
              <a:ea typeface="Verdana" panose="020B0604030504040204" pitchFamily="34" charset="0"/>
              <a:cs typeface="Verdana" panose="020B0604030504040204" pitchFamily="34" charset="0"/>
            </a:endParaRPr>
          </a:p>
        </p:txBody>
      </p:sp>
      <p:sp>
        <p:nvSpPr>
          <p:cNvPr id="2" name="ZoneTexte 1"/>
          <p:cNvSpPr txBox="1"/>
          <p:nvPr/>
        </p:nvSpPr>
        <p:spPr>
          <a:xfrm>
            <a:off x="251520" y="4941168"/>
            <a:ext cx="8712968" cy="1754326"/>
          </a:xfrm>
          <a:prstGeom prst="rect">
            <a:avLst/>
          </a:prstGeom>
          <a:noFill/>
        </p:spPr>
        <p:txBody>
          <a:bodyPr wrap="square" rtlCol="0">
            <a:spAutoFit/>
          </a:bodyPr>
          <a:lstStyle/>
          <a:p>
            <a:pPr marL="285750" indent="-285750">
              <a:buFont typeface="Arial" panose="020B0604020202020204" pitchFamily="34" charset="0"/>
              <a:buChar char="•"/>
            </a:pPr>
            <a:r>
              <a:rPr lang="fr-BE" dirty="0"/>
              <a:t>Il existe un lien entre ces attitudes et les résultats en mathématiques </a:t>
            </a:r>
          </a:p>
          <a:p>
            <a:pPr marL="285750" indent="-285750">
              <a:buFont typeface="Arial" panose="020B0604020202020204" pitchFamily="34" charset="0"/>
              <a:buChar char="•"/>
            </a:pPr>
            <a:r>
              <a:rPr lang="fr-BE" dirty="0" smtClean="0"/>
              <a:t>Les filles ont des attitudes moins favorables que les garçons </a:t>
            </a:r>
          </a:p>
          <a:p>
            <a:pPr marL="285750" indent="-285750">
              <a:buFont typeface="Arial" panose="020B0604020202020204" pitchFamily="34" charset="0"/>
              <a:buChar char="•"/>
            </a:pPr>
            <a:r>
              <a:rPr lang="fr-BE" dirty="0" smtClean="0"/>
              <a:t>Cette différence s’observait déjà en 2003, mais de façon moins marquée</a:t>
            </a:r>
          </a:p>
          <a:p>
            <a:endParaRPr lang="fr-BE" dirty="0" smtClean="0"/>
          </a:p>
          <a:p>
            <a:endParaRPr lang="fr-BE" dirty="0"/>
          </a:p>
        </p:txBody>
      </p:sp>
      <p:graphicFrame>
        <p:nvGraphicFramePr>
          <p:cNvPr id="7" name="Graphique 6"/>
          <p:cNvGraphicFramePr>
            <a:graphicFrameLocks/>
          </p:cNvGraphicFramePr>
          <p:nvPr>
            <p:extLst>
              <p:ext uri="{D42A27DB-BD31-4B8C-83A1-F6EECF244321}">
                <p14:modId xmlns:p14="http://schemas.microsoft.com/office/powerpoint/2010/main" val="993939289"/>
              </p:ext>
            </p:extLst>
          </p:nvPr>
        </p:nvGraphicFramePr>
        <p:xfrm>
          <a:off x="179512" y="1052736"/>
          <a:ext cx="8784976" cy="374441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5207431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457200" y="116632"/>
            <a:ext cx="8229600" cy="936104"/>
          </a:xfrm>
        </p:spPr>
        <p:txBody>
          <a:bodyPr vert="horz" lIns="91440" tIns="45720" rIns="91440" bIns="45720" rtlCol="0" anchor="ctr">
            <a:noAutofit/>
          </a:bodyPr>
          <a:lstStyle/>
          <a:p>
            <a:pPr fontAlgn="base">
              <a:spcAft>
                <a:spcPct val="0"/>
              </a:spcAft>
            </a:pPr>
            <a:r>
              <a:rPr lang="fr-BE" sz="3200" dirty="0" smtClean="0">
                <a:solidFill>
                  <a:schemeClr val="tx2"/>
                </a:solidFill>
                <a:latin typeface="+mn-lt"/>
                <a:ea typeface="Verdana" panose="020B0604030504040204" pitchFamily="34" charset="0"/>
                <a:cs typeface="Verdana" panose="020B0604030504040204" pitchFamily="34" charset="0"/>
              </a:rPr>
              <a:t>L’anxiété et les résultats en culture mathématique</a:t>
            </a:r>
            <a:endParaRPr lang="fr-FR" sz="3200" dirty="0">
              <a:solidFill>
                <a:schemeClr val="tx2"/>
              </a:solidFill>
              <a:latin typeface="+mn-lt"/>
              <a:ea typeface="Verdana" panose="020B0604030504040204" pitchFamily="34" charset="0"/>
              <a:cs typeface="Verdana" panose="020B0604030504040204" pitchFamily="34" charset="0"/>
            </a:endParaRPr>
          </a:p>
        </p:txBody>
      </p:sp>
      <p:sp>
        <p:nvSpPr>
          <p:cNvPr id="2" name="ZoneTexte 1"/>
          <p:cNvSpPr txBox="1"/>
          <p:nvPr/>
        </p:nvSpPr>
        <p:spPr>
          <a:xfrm>
            <a:off x="493192" y="1397674"/>
            <a:ext cx="8208912" cy="4062651"/>
          </a:xfrm>
          <a:prstGeom prst="rect">
            <a:avLst/>
          </a:prstGeom>
          <a:noFill/>
        </p:spPr>
        <p:txBody>
          <a:bodyPr wrap="square" rtlCol="0">
            <a:spAutoFit/>
          </a:bodyPr>
          <a:lstStyle/>
          <a:p>
            <a:r>
              <a:rPr lang="fr-BE" dirty="0" smtClean="0"/>
              <a:t>En 2003 et en 2012</a:t>
            </a:r>
          </a:p>
          <a:p>
            <a:pPr marL="285750" indent="-285750">
              <a:buFont typeface="Arial" panose="020B0604020202020204" pitchFamily="34" charset="0"/>
              <a:buChar char="•"/>
            </a:pPr>
            <a:endParaRPr lang="fr-BE" dirty="0"/>
          </a:p>
          <a:p>
            <a:pPr marL="285750" indent="-285750">
              <a:buFont typeface="Arial" panose="020B0604020202020204" pitchFamily="34" charset="0"/>
              <a:buChar char="•"/>
            </a:pPr>
            <a:r>
              <a:rPr lang="fr-BE" dirty="0" smtClean="0"/>
              <a:t>Plus l’anxiété des élèves est élevée, moins bons sont leurs résultats. </a:t>
            </a:r>
          </a:p>
          <a:p>
            <a:pPr marL="285750" indent="-285750">
              <a:buFont typeface="Arial" panose="020B0604020202020204" pitchFamily="34" charset="0"/>
              <a:buChar char="•"/>
            </a:pPr>
            <a:r>
              <a:rPr lang="fr-BE" dirty="0" smtClean="0"/>
              <a:t>Les filles sont plus anxieuses que les garçons et obtiennent de moins bons résultats.</a:t>
            </a:r>
          </a:p>
          <a:p>
            <a:pPr marL="285750" indent="-285750">
              <a:buFont typeface="Arial" panose="020B0604020202020204" pitchFamily="34" charset="0"/>
              <a:buChar char="•"/>
            </a:pPr>
            <a:r>
              <a:rPr lang="fr-BE" dirty="0" smtClean="0"/>
              <a:t>A compétences égales, les filles sont plus anxieuses que les garçons.</a:t>
            </a:r>
          </a:p>
          <a:p>
            <a:pPr marL="285750" indent="-285750">
              <a:buFont typeface="Arial" panose="020B0604020202020204" pitchFamily="34" charset="0"/>
              <a:buChar char="•"/>
            </a:pPr>
            <a:endParaRPr lang="fr-BE" dirty="0" smtClean="0"/>
          </a:p>
          <a:p>
            <a:pPr algn="ctr"/>
            <a:r>
              <a:rPr lang="fr-BE" i="1" dirty="0"/>
              <a:t>Le niveau d’anxiété des filles a augmenté depuis </a:t>
            </a:r>
            <a:r>
              <a:rPr lang="fr-BE" i="1" dirty="0" smtClean="0"/>
              <a:t>2003.</a:t>
            </a:r>
            <a:endParaRPr lang="fr-BE" i="1" dirty="0"/>
          </a:p>
          <a:p>
            <a:pPr marL="285750" indent="-285750">
              <a:buFont typeface="Arial" panose="020B0604020202020204" pitchFamily="34" charset="0"/>
              <a:buChar char="•"/>
            </a:pPr>
            <a:endParaRPr lang="fr-BE" dirty="0" smtClean="0"/>
          </a:p>
          <a:p>
            <a:pPr marL="285750" indent="-285750">
              <a:buFont typeface="Arial" panose="020B0604020202020204" pitchFamily="34" charset="0"/>
              <a:buChar char="•"/>
            </a:pPr>
            <a:endParaRPr lang="fr-BE" dirty="0"/>
          </a:p>
          <a:p>
            <a:pPr marL="285750" indent="-285750">
              <a:buFont typeface="Arial" panose="020B0604020202020204" pitchFamily="34" charset="0"/>
              <a:buChar char="•"/>
            </a:pPr>
            <a:endParaRPr lang="fr-BE" sz="2400" dirty="0" smtClean="0">
              <a:solidFill>
                <a:schemeClr val="accent1">
                  <a:lumMod val="50000"/>
                </a:schemeClr>
              </a:solidFill>
            </a:endParaRPr>
          </a:p>
          <a:p>
            <a:r>
              <a:rPr lang="fr-BE" dirty="0" smtClean="0"/>
              <a:t>  </a:t>
            </a:r>
            <a:endParaRPr lang="fr-BE" dirty="0"/>
          </a:p>
        </p:txBody>
      </p:sp>
      <p:sp>
        <p:nvSpPr>
          <p:cNvPr id="3" name="ZoneTexte 2"/>
          <p:cNvSpPr txBox="1"/>
          <p:nvPr/>
        </p:nvSpPr>
        <p:spPr>
          <a:xfrm>
            <a:off x="611560" y="4172887"/>
            <a:ext cx="7992888" cy="1200329"/>
          </a:xfrm>
          <a:prstGeom prst="rect">
            <a:avLst/>
          </a:prstGeom>
          <a:noFill/>
          <a:ln>
            <a:solidFill>
              <a:schemeClr val="accent2">
                <a:lumMod val="75000"/>
              </a:schemeClr>
            </a:solidFill>
          </a:ln>
        </p:spPr>
        <p:txBody>
          <a:bodyPr wrap="square" rtlCol="0">
            <a:spAutoFit/>
          </a:bodyPr>
          <a:lstStyle/>
          <a:p>
            <a:endParaRPr lang="fr-BE" dirty="0" smtClean="0">
              <a:ln>
                <a:solidFill>
                  <a:schemeClr val="tx1"/>
                </a:solidFill>
              </a:ln>
              <a:solidFill>
                <a:schemeClr val="accent1">
                  <a:lumMod val="75000"/>
                </a:schemeClr>
              </a:solidFill>
            </a:endParaRPr>
          </a:p>
          <a:p>
            <a:r>
              <a:rPr lang="fr-BE" dirty="0" smtClean="0">
                <a:ln>
                  <a:solidFill>
                    <a:schemeClr val="tx1"/>
                  </a:solidFill>
                </a:ln>
                <a:solidFill>
                  <a:schemeClr val="accent1">
                    <a:lumMod val="75000"/>
                  </a:schemeClr>
                </a:solidFill>
              </a:rPr>
              <a:t>En </a:t>
            </a:r>
            <a:r>
              <a:rPr lang="fr-BE" dirty="0">
                <a:ln>
                  <a:solidFill>
                    <a:schemeClr val="tx1"/>
                  </a:solidFill>
                </a:ln>
                <a:solidFill>
                  <a:schemeClr val="accent1">
                    <a:lumMod val="75000"/>
                  </a:schemeClr>
                </a:solidFill>
              </a:rPr>
              <a:t>2003 et en 2012, à niveau d’anxiété égal, les filles obtiennent d’aussi bons résultats que les </a:t>
            </a:r>
            <a:r>
              <a:rPr lang="fr-BE" dirty="0" smtClean="0">
                <a:ln>
                  <a:solidFill>
                    <a:schemeClr val="tx1"/>
                  </a:solidFill>
                </a:ln>
                <a:solidFill>
                  <a:schemeClr val="accent1">
                    <a:lumMod val="75000"/>
                  </a:schemeClr>
                </a:solidFill>
              </a:rPr>
              <a:t>garçons.</a:t>
            </a:r>
            <a:endParaRPr lang="fr-BE" dirty="0">
              <a:ln>
                <a:solidFill>
                  <a:schemeClr val="tx1"/>
                </a:solidFill>
              </a:ln>
              <a:solidFill>
                <a:schemeClr val="accent1">
                  <a:lumMod val="75000"/>
                </a:schemeClr>
              </a:solidFill>
            </a:endParaRPr>
          </a:p>
          <a:p>
            <a:endParaRPr lang="fr-BE" dirty="0"/>
          </a:p>
        </p:txBody>
      </p:sp>
    </p:spTree>
    <p:extLst>
      <p:ext uri="{BB962C8B-B14F-4D97-AF65-F5344CB8AC3E}">
        <p14:creationId xmlns:p14="http://schemas.microsoft.com/office/powerpoint/2010/main" val="48426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3528" y="620688"/>
            <a:ext cx="8280920" cy="6817251"/>
          </a:xfrm>
          <a:prstGeom prst="rect">
            <a:avLst/>
          </a:prstGeom>
          <a:noFill/>
        </p:spPr>
        <p:txBody>
          <a:bodyPr wrap="square" rtlCol="0">
            <a:spAutoFit/>
          </a:bodyPr>
          <a:lstStyle/>
          <a:p>
            <a:r>
              <a:rPr lang="fr-BE" sz="2000" b="1" dirty="0" smtClean="0"/>
              <a:t>Quelques commentaires</a:t>
            </a:r>
            <a:endParaRPr lang="fr-BE" sz="2000" b="1" dirty="0"/>
          </a:p>
          <a:p>
            <a:endParaRPr lang="fr-BE" i="1" dirty="0" smtClean="0"/>
          </a:p>
          <a:p>
            <a:r>
              <a:rPr lang="fr-BE" i="1" dirty="0" smtClean="0"/>
              <a:t>Au </a:t>
            </a:r>
            <a:r>
              <a:rPr lang="fr-BE" i="1" dirty="0"/>
              <a:t>niveau du </a:t>
            </a:r>
            <a:r>
              <a:rPr lang="fr-BE" i="1" dirty="0" smtClean="0"/>
              <a:t>système, la répartition des élèves de 15 ans s’est modifiée depuis 2003. Davantage d’élèves de 15 ans se trouvent toujours au 1</a:t>
            </a:r>
            <a:r>
              <a:rPr lang="fr-BE" i="1" baseline="30000" dirty="0" smtClean="0"/>
              <a:t>er</a:t>
            </a:r>
            <a:r>
              <a:rPr lang="fr-BE" i="1" dirty="0" smtClean="0"/>
              <a:t> degré, et leur niveau tend à s’améliorer. Cette évolution est probablement liée au renforcement des épreuves externes et à la réforme du 1</a:t>
            </a:r>
            <a:r>
              <a:rPr lang="fr-BE" i="1" baseline="30000" dirty="0" smtClean="0"/>
              <a:t>er</a:t>
            </a:r>
            <a:r>
              <a:rPr lang="fr-BE" i="1" dirty="0" smtClean="0"/>
              <a:t> degré.   </a:t>
            </a:r>
            <a:endParaRPr lang="fr-BE" i="1" dirty="0"/>
          </a:p>
          <a:p>
            <a:endParaRPr lang="fr-BE" sz="2000" dirty="0"/>
          </a:p>
          <a:p>
            <a:endParaRPr lang="fr-BE" sz="2000" b="1" dirty="0" smtClean="0"/>
          </a:p>
          <a:p>
            <a:pPr marL="285750" indent="-285750">
              <a:spcBef>
                <a:spcPts val="600"/>
              </a:spcBef>
              <a:spcAft>
                <a:spcPts val="600"/>
              </a:spcAft>
              <a:buFont typeface="Courier New" panose="02070309020205020404" pitchFamily="49" charset="0"/>
              <a:buChar char="o"/>
            </a:pPr>
            <a:r>
              <a:rPr lang="fr-BE" dirty="0" smtClean="0"/>
              <a:t>En 2003 et en 2012, les </a:t>
            </a:r>
            <a:r>
              <a:rPr lang="fr-BE" dirty="0"/>
              <a:t>performances </a:t>
            </a:r>
            <a:r>
              <a:rPr lang="fr-BE" dirty="0" smtClean="0"/>
              <a:t>de la Fédération Wallonie-Bruxelles sont proches des performances moyennes </a:t>
            </a:r>
            <a:r>
              <a:rPr lang="fr-BE" dirty="0"/>
              <a:t>des pays de </a:t>
            </a:r>
            <a:r>
              <a:rPr lang="fr-BE" dirty="0" smtClean="0"/>
              <a:t>l’</a:t>
            </a:r>
            <a:r>
              <a:rPr lang="fr-BE" dirty="0" err="1" smtClean="0"/>
              <a:t>Ocdé</a:t>
            </a:r>
            <a:r>
              <a:rPr lang="fr-BE" dirty="0" smtClean="0"/>
              <a:t>. </a:t>
            </a:r>
          </a:p>
          <a:p>
            <a:pPr marL="285750" indent="-285750">
              <a:spcBef>
                <a:spcPts val="600"/>
              </a:spcBef>
              <a:spcAft>
                <a:spcPts val="600"/>
              </a:spcAft>
              <a:buFont typeface="Courier New" panose="02070309020205020404" pitchFamily="49" charset="0"/>
              <a:buChar char="o"/>
            </a:pPr>
            <a:r>
              <a:rPr lang="fr-BE" dirty="0" smtClean="0"/>
              <a:t>Les écarts entre les élèves les plus forts et les plus faibles se resserrent</a:t>
            </a:r>
            <a:r>
              <a:rPr lang="fr-BE" dirty="0"/>
              <a:t>. Tout comme dans la plupart des pays de l’</a:t>
            </a:r>
            <a:r>
              <a:rPr lang="fr-BE" dirty="0" err="1"/>
              <a:t>Ocdé</a:t>
            </a:r>
            <a:r>
              <a:rPr lang="fr-BE" dirty="0"/>
              <a:t>, on note une légère augmentation du nombre d’élèves moyens </a:t>
            </a:r>
            <a:r>
              <a:rPr lang="fr-BE" dirty="0" smtClean="0"/>
              <a:t>et une légère diminution du nombre d’élèves </a:t>
            </a:r>
            <a:r>
              <a:rPr lang="fr-BE" dirty="0"/>
              <a:t>les plus </a:t>
            </a:r>
            <a:r>
              <a:rPr lang="fr-BE" dirty="0" smtClean="0"/>
              <a:t>performants. En </a:t>
            </a:r>
            <a:r>
              <a:rPr lang="fr-BE" dirty="0"/>
              <a:t>Fédération Wallonie-Bruxelles</a:t>
            </a:r>
            <a:r>
              <a:rPr lang="fr-BE" dirty="0" smtClean="0"/>
              <a:t>, </a:t>
            </a:r>
            <a:r>
              <a:rPr lang="fr-BE" dirty="0"/>
              <a:t>ce recul semble </a:t>
            </a:r>
            <a:r>
              <a:rPr lang="fr-BE" dirty="0" smtClean="0"/>
              <a:t>surtout concerner les filles.</a:t>
            </a:r>
          </a:p>
          <a:p>
            <a:pPr marL="285750" indent="-285750">
              <a:spcBef>
                <a:spcPts val="600"/>
              </a:spcBef>
              <a:spcAft>
                <a:spcPts val="600"/>
              </a:spcAft>
              <a:buFont typeface="Courier New" panose="02070309020205020404" pitchFamily="49" charset="0"/>
              <a:buChar char="o"/>
            </a:pPr>
            <a:r>
              <a:rPr lang="fr-BE" dirty="0" smtClean="0"/>
              <a:t>Les inégalités liées à l’origine sociale restent cependant importantes et parmi les plus marquées au sein des pays de l’</a:t>
            </a:r>
            <a:r>
              <a:rPr lang="fr-BE" dirty="0" err="1" smtClean="0"/>
              <a:t>Ocdé</a:t>
            </a:r>
            <a:r>
              <a:rPr lang="fr-BE" dirty="0" smtClean="0"/>
              <a:t>.</a:t>
            </a:r>
          </a:p>
          <a:p>
            <a:pPr marL="285750" indent="-285750">
              <a:spcBef>
                <a:spcPts val="600"/>
              </a:spcBef>
              <a:spcAft>
                <a:spcPts val="600"/>
              </a:spcAft>
              <a:buFont typeface="Courier New" panose="02070309020205020404" pitchFamily="49" charset="0"/>
              <a:buChar char="o"/>
            </a:pPr>
            <a:endParaRPr lang="fr-BE" dirty="0" smtClean="0"/>
          </a:p>
          <a:p>
            <a:pPr marL="285750" indent="-285750">
              <a:spcBef>
                <a:spcPts val="600"/>
              </a:spcBef>
              <a:spcAft>
                <a:spcPts val="600"/>
              </a:spcAft>
              <a:buFont typeface="Courier New" panose="02070309020205020404" pitchFamily="49" charset="0"/>
              <a:buChar char="o"/>
            </a:pPr>
            <a:endParaRPr lang="fr-BE" dirty="0" smtClean="0"/>
          </a:p>
          <a:p>
            <a:pPr marL="285750" indent="-285750">
              <a:spcBef>
                <a:spcPts val="600"/>
              </a:spcBef>
              <a:spcAft>
                <a:spcPts val="600"/>
              </a:spcAft>
              <a:buFont typeface="Courier New" panose="02070309020205020404" pitchFamily="49" charset="0"/>
              <a:buChar char="o"/>
            </a:pPr>
            <a:endParaRPr lang="fr-BE" dirty="0" smtClean="0"/>
          </a:p>
        </p:txBody>
      </p:sp>
    </p:spTree>
    <p:extLst>
      <p:ext uri="{BB962C8B-B14F-4D97-AF65-F5344CB8AC3E}">
        <p14:creationId xmlns:p14="http://schemas.microsoft.com/office/powerpoint/2010/main" val="208376959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fontScale="90000"/>
          </a:bodyPr>
          <a:lstStyle/>
          <a:p>
            <a:r>
              <a:rPr lang="fr-BE" dirty="0" smtClean="0"/>
              <a:t>Quelle cohérence, quelle(s) vision(s) </a:t>
            </a:r>
            <a:r>
              <a:rPr lang="fr-BE" dirty="0"/>
              <a:t>des mathématiques sont véhiculées dans ces diverses évaluations?</a:t>
            </a:r>
            <a:br>
              <a:rPr lang="fr-BE" dirty="0"/>
            </a:br>
            <a:endParaRPr lang="fr-BE" dirty="0"/>
          </a:p>
        </p:txBody>
      </p:sp>
    </p:spTree>
    <p:extLst>
      <p:ext uri="{BB962C8B-B14F-4D97-AF65-F5344CB8AC3E}">
        <p14:creationId xmlns:p14="http://schemas.microsoft.com/office/powerpoint/2010/main" val="92443244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48816" y="-13394"/>
            <a:ext cx="7467600" cy="562074"/>
          </a:xfrm>
        </p:spPr>
        <p:txBody>
          <a:bodyPr/>
          <a:lstStyle/>
          <a:p>
            <a:r>
              <a:rPr lang="fr-BE" dirty="0" smtClean="0"/>
              <a:t>Cohérence des types d’évaluation ?</a:t>
            </a:r>
            <a:endParaRPr lang="fr-BE" dirty="0"/>
          </a:p>
        </p:txBody>
      </p:sp>
      <p:sp>
        <p:nvSpPr>
          <p:cNvPr id="3" name="ZoneTexte 2"/>
          <p:cNvSpPr txBox="1"/>
          <p:nvPr/>
        </p:nvSpPr>
        <p:spPr>
          <a:xfrm>
            <a:off x="323529" y="454015"/>
            <a:ext cx="8280920" cy="6555641"/>
          </a:xfrm>
          <a:prstGeom prst="rect">
            <a:avLst/>
          </a:prstGeom>
          <a:noFill/>
        </p:spPr>
        <p:txBody>
          <a:bodyPr wrap="square" rtlCol="0">
            <a:spAutoFit/>
          </a:bodyPr>
          <a:lstStyle/>
          <a:p>
            <a:pPr algn="just"/>
            <a:r>
              <a:rPr lang="fr-BE" sz="2000" dirty="0" smtClean="0"/>
              <a:t>Le point commun de ces épreuves est qu’elles cherchent toutes à évaluer des compétences en mathématiques</a:t>
            </a:r>
          </a:p>
          <a:p>
            <a:pPr algn="just"/>
            <a:r>
              <a:rPr lang="fr-BE" sz="2000" dirty="0">
                <a:sym typeface="Wingdings" panose="05000000000000000000" pitchFamily="2" charset="2"/>
              </a:rPr>
              <a:t>	</a:t>
            </a:r>
            <a:r>
              <a:rPr lang="fr-BE" sz="2000" dirty="0" smtClean="0">
                <a:sym typeface="Wingdings" panose="05000000000000000000" pitchFamily="2" charset="2"/>
              </a:rPr>
              <a:t> </a:t>
            </a:r>
          </a:p>
          <a:p>
            <a:pPr algn="just"/>
            <a:r>
              <a:rPr lang="fr-BE" sz="2000" dirty="0" smtClean="0">
                <a:sym typeface="Wingdings" panose="05000000000000000000" pitchFamily="2" charset="2"/>
              </a:rPr>
              <a:t>Deux types d’interprétation de l’évaluation des compétences :</a:t>
            </a:r>
          </a:p>
          <a:p>
            <a:pPr marL="342900" indent="-342900" algn="just">
              <a:buFont typeface="Arial" panose="020B0604020202020204" pitchFamily="34" charset="0"/>
              <a:buChar char="•"/>
            </a:pPr>
            <a:endParaRPr lang="fr-BE" sz="2000" dirty="0">
              <a:sym typeface="Wingdings" panose="05000000000000000000" pitchFamily="2" charset="2"/>
            </a:endParaRPr>
          </a:p>
          <a:p>
            <a:pPr marL="342900" indent="-342900" algn="just">
              <a:buFont typeface="Arial" panose="020B0604020202020204" pitchFamily="34" charset="0"/>
              <a:buChar char="•"/>
            </a:pPr>
            <a:r>
              <a:rPr lang="fr-BE" sz="2000" b="1" dirty="0" smtClean="0">
                <a:sym typeface="Wingdings" panose="05000000000000000000" pitchFamily="2" charset="2"/>
              </a:rPr>
              <a:t>Des compétences à acquérir à un moment précis de la scolarité</a:t>
            </a:r>
          </a:p>
          <a:p>
            <a:pPr marL="800100" lvl="1" indent="-342900" algn="just">
              <a:buFont typeface="Wingdings" panose="05000000000000000000" pitchFamily="2" charset="2"/>
              <a:buChar char="§"/>
            </a:pPr>
            <a:r>
              <a:rPr lang="fr-BE" sz="2000" dirty="0" smtClean="0">
                <a:sym typeface="Wingdings" panose="05000000000000000000" pitchFamily="2" charset="2"/>
              </a:rPr>
              <a:t>Evaluations non certificatives : choix d’une thématique et diagnostic ciblé  avec une volonté de dégager les acquis et les faiblesses des élèves, y compris les plus faibles (évaluation de savoirs et procédures + mobilisation en contexte)</a:t>
            </a:r>
          </a:p>
          <a:p>
            <a:pPr marL="800100" lvl="1" indent="-342900" algn="just">
              <a:buFont typeface="Wingdings" panose="05000000000000000000" pitchFamily="2" charset="2"/>
              <a:buChar char="§"/>
            </a:pPr>
            <a:r>
              <a:rPr lang="fr-BE" sz="2000" dirty="0" smtClean="0">
                <a:sym typeface="Wingdings" panose="05000000000000000000" pitchFamily="2" charset="2"/>
              </a:rPr>
              <a:t>Evaluations certificatives : items ciblant une grande partie des compétences à certifier à un moment précis de la scolarité</a:t>
            </a:r>
          </a:p>
          <a:p>
            <a:pPr marL="800100" lvl="1" indent="-342900" algn="just">
              <a:buFont typeface="Arial" panose="020B0604020202020204" pitchFamily="34" charset="0"/>
              <a:buChar char="•"/>
            </a:pPr>
            <a:r>
              <a:rPr lang="fr-BE" sz="2000" dirty="0" smtClean="0">
                <a:sym typeface="Wingdings" panose="05000000000000000000" pitchFamily="2" charset="2"/>
              </a:rPr>
              <a:t>Outils d’évaluation : une tâche complexe et inédite qui demandent aux élèves de mobiliser des ressources apprises (résolution de problèmes)</a:t>
            </a:r>
          </a:p>
          <a:p>
            <a:pPr lvl="1" algn="just"/>
            <a:endParaRPr lang="fr-BE" sz="2000" dirty="0" smtClean="0">
              <a:sym typeface="Wingdings" panose="05000000000000000000" pitchFamily="2" charset="2"/>
            </a:endParaRPr>
          </a:p>
          <a:p>
            <a:pPr marL="342900" indent="-342900" algn="just">
              <a:buFont typeface="Arial" panose="020B0604020202020204" pitchFamily="34" charset="0"/>
              <a:buChar char="•"/>
            </a:pPr>
            <a:r>
              <a:rPr lang="fr-BE" sz="2000" b="1" dirty="0" smtClean="0">
                <a:sym typeface="Wingdings" panose="05000000000000000000" pitchFamily="2" charset="2"/>
              </a:rPr>
              <a:t>Des compétences à maitriser pour la vie</a:t>
            </a:r>
          </a:p>
          <a:p>
            <a:pPr marL="800100" lvl="1" indent="-342900" algn="just">
              <a:buFont typeface="Arial" panose="020B0604020202020204" pitchFamily="34" charset="0"/>
              <a:buChar char="•"/>
            </a:pPr>
            <a:r>
              <a:rPr lang="fr-BE" sz="2000" dirty="0" smtClean="0">
                <a:sym typeface="Wingdings" panose="05000000000000000000" pitchFamily="2" charset="2"/>
              </a:rPr>
              <a:t>Pisa : vision prospective : compétences mathématiques </a:t>
            </a:r>
          </a:p>
          <a:p>
            <a:pPr lvl="2" algn="just"/>
            <a:r>
              <a:rPr lang="fr-BE" sz="2000" dirty="0" smtClean="0">
                <a:sym typeface="Wingdings" panose="05000000000000000000" pitchFamily="2" charset="2"/>
              </a:rPr>
              <a:t>que devrait avoir tout adulte (résolution de problèmes)</a:t>
            </a:r>
          </a:p>
          <a:p>
            <a:pPr marL="342900" indent="-342900" algn="just">
              <a:buFontTx/>
              <a:buChar char="-"/>
            </a:pPr>
            <a:endParaRPr lang="fr-BE" sz="2000" dirty="0">
              <a:sym typeface="Wingdings" panose="05000000000000000000" pitchFamily="2" charset="2"/>
            </a:endParaRPr>
          </a:p>
        </p:txBody>
      </p:sp>
    </p:spTree>
    <p:extLst>
      <p:ext uri="{BB962C8B-B14F-4D97-AF65-F5344CB8AC3E}">
        <p14:creationId xmlns:p14="http://schemas.microsoft.com/office/powerpoint/2010/main" val="116669422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sz="quarter" idx="1"/>
            <p:extLst>
              <p:ext uri="{D42A27DB-BD31-4B8C-83A1-F6EECF244321}">
                <p14:modId xmlns:p14="http://schemas.microsoft.com/office/powerpoint/2010/main" val="3711501900"/>
              </p:ext>
            </p:extLst>
          </p:nvPr>
        </p:nvGraphicFramePr>
        <p:xfrm>
          <a:off x="179513" y="188640"/>
          <a:ext cx="8585952" cy="6327696"/>
        </p:xfrm>
        <a:graphic>
          <a:graphicData uri="http://schemas.openxmlformats.org/drawingml/2006/table">
            <a:tbl>
              <a:tblPr firstRow="1" bandRow="1">
                <a:tableStyleId>{5C22544A-7EE6-4342-B048-85BDC9FD1C3A}</a:tableStyleId>
              </a:tblPr>
              <a:tblGrid>
                <a:gridCol w="1368151"/>
                <a:gridCol w="1800200"/>
                <a:gridCol w="108373"/>
                <a:gridCol w="1467974"/>
                <a:gridCol w="1920627"/>
                <a:gridCol w="120428"/>
                <a:gridCol w="1800199"/>
              </a:tblGrid>
              <a:tr h="370840">
                <a:tc>
                  <a:txBody>
                    <a:bodyPr/>
                    <a:lstStyle/>
                    <a:p>
                      <a:endParaRPr lang="fr-BE" sz="1600" dirty="0"/>
                    </a:p>
                  </a:txBody>
                  <a:tcPr marL="82973" marR="82973"/>
                </a:tc>
                <a:tc>
                  <a:txBody>
                    <a:bodyPr/>
                    <a:lstStyle/>
                    <a:p>
                      <a:pPr algn="ctr"/>
                      <a:r>
                        <a:rPr lang="fr-BE" sz="1600" dirty="0" smtClean="0"/>
                        <a:t>Evaluations</a:t>
                      </a:r>
                      <a:r>
                        <a:rPr lang="fr-BE" sz="1600" baseline="0" dirty="0" smtClean="0"/>
                        <a:t> externes certificatives</a:t>
                      </a:r>
                      <a:endParaRPr lang="fr-BE" sz="1600" dirty="0"/>
                    </a:p>
                  </a:txBody>
                  <a:tcPr marL="82973" marR="82973"/>
                </a:tc>
                <a:tc gridSpan="2">
                  <a:txBody>
                    <a:bodyPr/>
                    <a:lstStyle/>
                    <a:p>
                      <a:pPr algn="ctr"/>
                      <a:r>
                        <a:rPr lang="fr-BE" sz="1600" dirty="0" smtClean="0"/>
                        <a:t>Evaluations externes non certificatives</a:t>
                      </a:r>
                      <a:endParaRPr lang="fr-BE" sz="1600" dirty="0"/>
                    </a:p>
                  </a:txBody>
                  <a:tcPr marL="82973" marR="82973"/>
                </a:tc>
                <a:tc hMerge="1">
                  <a:txBody>
                    <a:bodyPr/>
                    <a:lstStyle/>
                    <a:p>
                      <a:endParaRPr lang="fr-BE"/>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BE" sz="1600" dirty="0" smtClean="0"/>
                        <a:t>Epreuves internationales (PISA)</a:t>
                      </a:r>
                      <a:endParaRPr lang="fr-BE" sz="1600" dirty="0"/>
                    </a:p>
                  </a:txBody>
                  <a:tcPr marL="82973" marR="82973"/>
                </a:tc>
                <a:tc gridSpan="2">
                  <a:txBody>
                    <a:bodyPr/>
                    <a:lstStyle/>
                    <a:p>
                      <a:pPr algn="ctr"/>
                      <a:r>
                        <a:rPr lang="fr-BE" sz="1600" dirty="0" smtClean="0"/>
                        <a:t>Outils d’évaluation</a:t>
                      </a:r>
                    </a:p>
                    <a:p>
                      <a:pPr algn="ctr"/>
                      <a:endParaRPr lang="fr-BE" sz="1600" dirty="0"/>
                    </a:p>
                  </a:txBody>
                  <a:tcPr marL="82973" marR="82973"/>
                </a:tc>
                <a:tc hMerge="1">
                  <a:txBody>
                    <a:bodyPr/>
                    <a:lstStyle/>
                    <a:p>
                      <a:endParaRPr lang="fr-BE"/>
                    </a:p>
                  </a:txBody>
                  <a:tcPr/>
                </a:tc>
              </a:tr>
              <a:tr h="384096">
                <a:tc rowSpan="2">
                  <a:txBody>
                    <a:bodyPr/>
                    <a:lstStyle/>
                    <a:p>
                      <a:pPr algn="ctr"/>
                      <a:r>
                        <a:rPr lang="fr-BE" sz="1800" dirty="0" smtClean="0"/>
                        <a:t>Ce qui est ciblé en</a:t>
                      </a:r>
                      <a:r>
                        <a:rPr lang="fr-BE" sz="1800" baseline="0" dirty="0" smtClean="0"/>
                        <a:t> math.</a:t>
                      </a:r>
                      <a:endParaRPr lang="fr-BE" sz="1800" dirty="0"/>
                    </a:p>
                  </a:txBody>
                  <a:tcPr marL="82973" marR="82973" anchor="ctr"/>
                </a:tc>
                <a:tc rowSpan="2"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BE" sz="1800" i="0" dirty="0" smtClean="0"/>
                    </a:p>
                    <a:p>
                      <a:pPr marL="0" marR="0" indent="0" algn="ctr" defTabSz="914400" rtl="0" eaLnBrk="1" fontAlgn="auto" latinLnBrk="0" hangingPunct="1">
                        <a:lnSpc>
                          <a:spcPct val="100000"/>
                        </a:lnSpc>
                        <a:spcBef>
                          <a:spcPts val="0"/>
                        </a:spcBef>
                        <a:spcAft>
                          <a:spcPts val="0"/>
                        </a:spcAft>
                        <a:buClrTx/>
                        <a:buSzTx/>
                        <a:buFontTx/>
                        <a:buNone/>
                        <a:tabLst/>
                        <a:defRPr/>
                      </a:pPr>
                      <a:endParaRPr lang="fr-BE" sz="1800" i="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fr-BE" sz="1800" i="0" dirty="0" smtClean="0"/>
                        <a:t>Savoir</a:t>
                      </a:r>
                    </a:p>
                    <a:p>
                      <a:pPr marL="0" marR="0" indent="0" algn="ctr" defTabSz="914400" rtl="0" eaLnBrk="1" fontAlgn="auto" latinLnBrk="0" hangingPunct="1">
                        <a:lnSpc>
                          <a:spcPct val="100000"/>
                        </a:lnSpc>
                        <a:spcBef>
                          <a:spcPts val="0"/>
                        </a:spcBef>
                        <a:spcAft>
                          <a:spcPts val="0"/>
                        </a:spcAft>
                        <a:buClrTx/>
                        <a:buSzTx/>
                        <a:buFontTx/>
                        <a:buNone/>
                        <a:tabLst/>
                        <a:defRPr/>
                      </a:pPr>
                      <a:r>
                        <a:rPr lang="fr-BE" sz="1800" i="0" dirty="0" smtClean="0"/>
                        <a:t>Savoir –faire </a:t>
                      </a:r>
                    </a:p>
                    <a:p>
                      <a:pPr marL="0" marR="0" indent="0" algn="ctr" defTabSz="914400" rtl="0" eaLnBrk="1" fontAlgn="auto" latinLnBrk="0" hangingPunct="1">
                        <a:lnSpc>
                          <a:spcPct val="100000"/>
                        </a:lnSpc>
                        <a:spcBef>
                          <a:spcPts val="0"/>
                        </a:spcBef>
                        <a:spcAft>
                          <a:spcPts val="0"/>
                        </a:spcAft>
                        <a:buClrTx/>
                        <a:buSzTx/>
                        <a:buFontTx/>
                        <a:buNone/>
                        <a:tabLst/>
                        <a:defRPr/>
                      </a:pPr>
                      <a:r>
                        <a:rPr lang="fr-BE" sz="1800" i="0" dirty="0" smtClean="0"/>
                        <a:t>Résolution</a:t>
                      </a:r>
                      <a:r>
                        <a:rPr lang="fr-BE" sz="1800" i="0" baseline="0" dirty="0" smtClean="0"/>
                        <a:t> de problèmes </a:t>
                      </a:r>
                      <a:endParaRPr lang="fr-BE" sz="1800" i="0" dirty="0" smtClean="0"/>
                    </a:p>
                  </a:txBody>
                  <a:tcPr marL="82973" marR="82973"/>
                </a:tc>
                <a:tc rowSpan="2" hMerge="1">
                  <a:txBody>
                    <a:bodyPr/>
                    <a:lstStyle/>
                    <a:p>
                      <a:endParaRPr lang="fr-BE" sz="1800" dirty="0"/>
                    </a:p>
                  </a:txBody>
                  <a:tcPr marL="82973" marR="82973"/>
                </a:tc>
                <a:tc rowSpan="2" hMerge="1">
                  <a:txBody>
                    <a:bodyPr/>
                    <a:lstStyle/>
                    <a:p>
                      <a:endParaRPr lang="fr-BE"/>
                    </a:p>
                  </a:txBody>
                  <a:tcPr/>
                </a:tc>
                <a:tc gridSpan="3">
                  <a:txBody>
                    <a:bodyPr/>
                    <a:lstStyle/>
                    <a:p>
                      <a:pPr algn="ctr"/>
                      <a:r>
                        <a:rPr lang="fr-BE" sz="1800" baseline="0" dirty="0" smtClean="0"/>
                        <a:t>Résolution de problèmes</a:t>
                      </a:r>
                    </a:p>
                  </a:txBody>
                  <a:tcPr marL="82973" marR="82973">
                    <a:lnB w="12700" cap="flat" cmpd="sng" algn="ctr">
                      <a:noFill/>
                      <a:prstDash val="solid"/>
                      <a:round/>
                      <a:headEnd type="none" w="med" len="med"/>
                      <a:tailEnd type="none" w="med" len="med"/>
                    </a:lnB>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BE" sz="1800" i="1" dirty="0" smtClean="0"/>
                    </a:p>
                  </a:txBody>
                  <a:tcPr marL="82973" marR="82973">
                    <a:lnB w="12700" cap="flat" cmpd="sng" algn="ctr">
                      <a:solidFill>
                        <a:schemeClr val="tx1"/>
                      </a:solidFill>
                      <a:prstDash val="solid"/>
                      <a:round/>
                      <a:headEnd type="none" w="med" len="med"/>
                      <a:tailEnd type="none" w="med" len="med"/>
                    </a:lnB>
                  </a:tcPr>
                </a:tc>
                <a:tc hMerge="1">
                  <a:txBody>
                    <a:bodyPr/>
                    <a:lstStyle/>
                    <a:p>
                      <a:endParaRPr lang="fr-BE"/>
                    </a:p>
                  </a:txBody>
                  <a:tcPr/>
                </a:tc>
              </a:tr>
              <a:tr h="533900">
                <a:tc vMerge="1">
                  <a:txBody>
                    <a:bodyPr/>
                    <a:lstStyle/>
                    <a:p>
                      <a:endParaRPr lang="fr-BE"/>
                    </a:p>
                  </a:txBody>
                  <a:tcPr/>
                </a:tc>
                <a:tc gridSpan="3" vMerge="1">
                  <a:txBody>
                    <a:bodyPr/>
                    <a:lstStyle/>
                    <a:p>
                      <a:endParaRPr lang="fr-BE"/>
                    </a:p>
                  </a:txBody>
                  <a:tcPr/>
                </a:tc>
                <a:tc hMerge="1" vMerge="1">
                  <a:txBody>
                    <a:bodyPr/>
                    <a:lstStyle/>
                    <a:p>
                      <a:endParaRPr lang="fr-BE"/>
                    </a:p>
                  </a:txBody>
                  <a:tcPr/>
                </a:tc>
                <a:tc hMerge="1" vMerge="1">
                  <a:txBody>
                    <a:bodyPr/>
                    <a:lstStyle/>
                    <a:p>
                      <a:endParaRPr lang="fr-BE"/>
                    </a:p>
                  </a:txBody>
                  <a:tcPr/>
                </a:tc>
                <a:tc gridSpan="2">
                  <a:txBody>
                    <a:bodyPr/>
                    <a:lstStyle/>
                    <a:p>
                      <a:pPr algn="ctr"/>
                      <a:r>
                        <a:rPr lang="fr-BE" sz="1800" dirty="0" smtClean="0"/>
                        <a:t>Dans des tâches de difficultés variées </a:t>
                      </a:r>
                    </a:p>
                    <a:p>
                      <a:r>
                        <a:rPr lang="fr-BE" sz="1800" dirty="0" smtClean="0"/>
                        <a:t>1 enjeu privilégié</a:t>
                      </a:r>
                    </a:p>
                    <a:p>
                      <a:pPr marL="285750" indent="-285750">
                        <a:buFont typeface="Arial" panose="020B0604020202020204" pitchFamily="34" charset="0"/>
                        <a:buChar char="•"/>
                      </a:pPr>
                      <a:r>
                        <a:rPr lang="fr-BE" sz="1800" dirty="0" smtClean="0"/>
                        <a:t>Formulation</a:t>
                      </a:r>
                    </a:p>
                    <a:p>
                      <a:pPr marL="285750" indent="-285750">
                        <a:buFont typeface="Arial" panose="020B0604020202020204" pitchFamily="34" charset="0"/>
                        <a:buChar char="•"/>
                      </a:pPr>
                      <a:r>
                        <a:rPr lang="fr-BE" sz="1800" dirty="0" smtClean="0"/>
                        <a:t>Maitrise</a:t>
                      </a:r>
                      <a:r>
                        <a:rPr lang="fr-BE" sz="1800" baseline="0" dirty="0" smtClean="0"/>
                        <a:t> des outils math</a:t>
                      </a:r>
                    </a:p>
                    <a:p>
                      <a:pPr marL="285750" indent="-285750">
                        <a:buFont typeface="Arial" panose="020B0604020202020204" pitchFamily="34" charset="0"/>
                        <a:buChar char="•"/>
                      </a:pPr>
                      <a:r>
                        <a:rPr lang="fr-BE" sz="1800" baseline="0" dirty="0" smtClean="0"/>
                        <a:t>Interprétation</a:t>
                      </a:r>
                      <a:endParaRPr lang="fr-BE" sz="1800" dirty="0"/>
                    </a:p>
                  </a:txBody>
                  <a:tcPr marL="82973" marR="82973">
                    <a:lnT w="12700" cap="flat" cmpd="sng" algn="ctr">
                      <a:noFill/>
                      <a:prstDash val="solid"/>
                      <a:round/>
                      <a:headEnd type="none" w="med" len="med"/>
                      <a:tailEnd type="none" w="med" len="med"/>
                    </a:lnT>
                    <a:lnB w="12700" cmpd="sng">
                      <a:noFill/>
                    </a:lnB>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BE" sz="1800" i="0" dirty="0" smtClean="0"/>
                    </a:p>
                  </a:txBody>
                  <a:tcPr marL="82973" marR="82973">
                    <a:lnT w="12700" cap="flat" cmpd="sng" algn="ctr">
                      <a:solidFill>
                        <a:schemeClr val="tx1"/>
                      </a:solidFill>
                      <a:prstDash val="solid"/>
                      <a:round/>
                      <a:headEnd type="none" w="med" len="med"/>
                      <a:tailEnd type="none" w="med" len="med"/>
                    </a:lnT>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z="1800" i="0" dirty="0" smtClean="0"/>
                        <a:t>Dans des tâches complexes et inédites</a:t>
                      </a:r>
                      <a:r>
                        <a:rPr lang="fr-BE" sz="1800" i="0" baseline="0" dirty="0" smtClean="0"/>
                        <a:t> à enjeux multiples (formulation/ outils/ interprétation)</a:t>
                      </a:r>
                      <a:endParaRPr lang="fr-BE" sz="1800" i="0" dirty="0" smtClean="0"/>
                    </a:p>
                  </a:txBody>
                  <a:tcPr marL="82973" marR="82973">
                    <a:lnT w="12700" cap="flat" cmpd="sng" algn="ctr">
                      <a:noFill/>
                      <a:prstDash val="solid"/>
                      <a:round/>
                      <a:headEnd type="none" w="med" len="med"/>
                      <a:tailEnd type="none" w="med" len="med"/>
                    </a:lnT>
                    <a:lnB w="12700" cmpd="sng">
                      <a:noFill/>
                    </a:lnB>
                  </a:tcPr>
                </a:tc>
              </a:tr>
              <a:tr h="533900">
                <a:tc>
                  <a:txBody>
                    <a:bodyPr/>
                    <a:lstStyle/>
                    <a:p>
                      <a:pPr algn="ctr"/>
                      <a:r>
                        <a:rPr lang="fr-BE" sz="1800" dirty="0" smtClean="0"/>
                        <a:t>Apports principaux</a:t>
                      </a:r>
                      <a:endParaRPr lang="fr-BE" sz="1800" dirty="0"/>
                    </a:p>
                  </a:txBody>
                  <a:tcPr marL="82973" marR="82973" anchor="ct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BE" sz="1800" i="0" dirty="0" smtClean="0"/>
                        <a:t>Nos élèves</a:t>
                      </a:r>
                      <a:r>
                        <a:rPr lang="fr-BE" sz="1800" i="0" baseline="0" dirty="0" smtClean="0"/>
                        <a:t> maitrisent-ils ce qui est attendu d’eux à 2 étapes clés de leur scolarité?</a:t>
                      </a:r>
                      <a:endParaRPr lang="fr-BE" sz="1800" i="0" dirty="0" smtClean="0"/>
                    </a:p>
                  </a:txBody>
                  <a:tcPr marL="82973" marR="82973">
                    <a:lnR w="12700" cap="flat" cmpd="sng" algn="ctr">
                      <a:noFill/>
                      <a:prstDash val="solid"/>
                      <a:round/>
                      <a:headEnd type="none" w="med" len="med"/>
                      <a:tailEnd type="none" w="med" len="med"/>
                    </a:lnR>
                  </a:tcPr>
                </a:tc>
                <a:tc hMerge="1">
                  <a:txBody>
                    <a:bodyPr/>
                    <a:lstStyle/>
                    <a:p>
                      <a:endParaRPr lang="fr-BE"/>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BE" sz="1800" i="0" dirty="0" smtClean="0"/>
                        <a:t>Où en sont-ils</a:t>
                      </a:r>
                      <a:r>
                        <a:rPr lang="fr-BE" sz="1800" i="0" baseline="0" dirty="0" smtClean="0"/>
                        <a:t> dans un domaine particulier </a:t>
                      </a:r>
                      <a:r>
                        <a:rPr lang="fr-BE" sz="1800" i="0" baseline="0" dirty="0" smtClean="0">
                          <a:sym typeface="Wingdings" panose="05000000000000000000" pitchFamily="2" charset="2"/>
                        </a:rPr>
                        <a:t>et comment les amener à progresser?</a:t>
                      </a:r>
                      <a:endParaRPr lang="fr-BE" sz="1800" i="0" dirty="0" smtClean="0"/>
                    </a:p>
                  </a:txBody>
                  <a:tcPr marL="82973" marR="82973">
                    <a:lnL w="12700" cap="flat" cmpd="sng" algn="ctr">
                      <a:noFill/>
                      <a:prstDash val="solid"/>
                      <a:round/>
                      <a:headEnd type="none" w="med" len="med"/>
                      <a:tailEnd type="none" w="med" len="med"/>
                    </a:lnL>
                  </a:tcPr>
                </a:tc>
                <a:tc gridSpan="2">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BE" sz="1800" dirty="0" smtClean="0"/>
                        <a:t>Comparaisons </a:t>
                      </a:r>
                      <a:r>
                        <a:rPr lang="fr-BE" sz="1800" dirty="0" err="1" smtClean="0"/>
                        <a:t>internationnales</a:t>
                      </a:r>
                      <a:r>
                        <a:rPr lang="fr-BE" sz="1800" baseline="0" dirty="0" smtClean="0"/>
                        <a:t> + Evolution fiable</a:t>
                      </a:r>
                      <a:endParaRPr lang="fr-BE" sz="1800" dirty="0" smtClean="0"/>
                    </a:p>
                    <a:p>
                      <a:pPr marL="0" indent="0" algn="ctr">
                        <a:buFont typeface="Arial" panose="020B0604020202020204" pitchFamily="34" charset="0"/>
                        <a:buNone/>
                      </a:pPr>
                      <a:r>
                        <a:rPr lang="fr-BE" sz="1800" baseline="0" dirty="0" smtClean="0"/>
                        <a:t>dans le temps (comparaison 2003 et 2012)</a:t>
                      </a:r>
                      <a:endParaRPr lang="fr-BE" sz="1800" dirty="0"/>
                    </a:p>
                  </a:txBody>
                  <a:tcPr marL="82973" marR="82973">
                    <a:lnT w="12700" cap="flat" cmpd="sng" algn="ctr">
                      <a:noFill/>
                      <a:prstDash val="solid"/>
                      <a:round/>
                      <a:headEnd type="none" w="med" len="med"/>
                      <a:tailEnd type="none" w="med" len="med"/>
                    </a:lnT>
                  </a:tcPr>
                </a:tc>
                <a:tc hMerge="1">
                  <a:txBody>
                    <a:bodyPr/>
                    <a:lstStyle/>
                    <a:p>
                      <a:endParaRPr lang="fr-BE"/>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z="1800" i="0" dirty="0" smtClean="0"/>
                        <a:t>Nos</a:t>
                      </a:r>
                      <a:r>
                        <a:rPr lang="fr-BE" sz="1800" i="0" baseline="0" dirty="0" smtClean="0"/>
                        <a:t> élèves sont-ils capables de mobiliser en tâche complexe et inédite ce qu’ils ont appris en classe?</a:t>
                      </a:r>
                      <a:endParaRPr lang="fr-BE" sz="1800" i="0" dirty="0" smtClean="0"/>
                    </a:p>
                  </a:txBody>
                  <a:tcPr marL="82973" marR="82973">
                    <a:lnT w="12700" cap="flat" cmpd="sng" algn="ctr">
                      <a:noFill/>
                      <a:prstDash val="solid"/>
                      <a:round/>
                      <a:headEnd type="none" w="med" len="med"/>
                      <a:tailEnd type="none" w="med" len="med"/>
                    </a:lnT>
                  </a:tcPr>
                </a:tc>
              </a:tr>
            </a:tbl>
          </a:graphicData>
        </a:graphic>
      </p:graphicFrame>
    </p:spTree>
    <p:extLst>
      <p:ext uri="{BB962C8B-B14F-4D97-AF65-F5344CB8AC3E}">
        <p14:creationId xmlns:p14="http://schemas.microsoft.com/office/powerpoint/2010/main" val="74358609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31640" y="-315416"/>
            <a:ext cx="7467600" cy="1143000"/>
          </a:xfrm>
        </p:spPr>
        <p:txBody>
          <a:bodyPr/>
          <a:lstStyle/>
          <a:p>
            <a:r>
              <a:rPr lang="fr-BE" dirty="0" smtClean="0"/>
              <a:t>Cohérence des types d’évaluation</a:t>
            </a:r>
            <a:endParaRPr lang="fr-BE" dirty="0"/>
          </a:p>
        </p:txBody>
      </p:sp>
      <p:sp>
        <p:nvSpPr>
          <p:cNvPr id="3" name="Espace réservé du contenu 2"/>
          <p:cNvSpPr>
            <a:spLocks noGrp="1"/>
          </p:cNvSpPr>
          <p:nvPr>
            <p:ph sz="quarter" idx="1"/>
          </p:nvPr>
        </p:nvSpPr>
        <p:spPr>
          <a:xfrm>
            <a:off x="374868" y="845936"/>
            <a:ext cx="8291264" cy="4873752"/>
          </a:xfrm>
        </p:spPr>
        <p:txBody>
          <a:bodyPr>
            <a:normAutofit/>
          </a:bodyPr>
          <a:lstStyle/>
          <a:p>
            <a:pPr algn="just"/>
            <a:r>
              <a:rPr lang="fr-BE" sz="2400" dirty="0" smtClean="0"/>
              <a:t>Selon </a:t>
            </a:r>
            <a:r>
              <a:rPr lang="fr-BE" dirty="0" smtClean="0"/>
              <a:t>Lafontaine (2012)</a:t>
            </a:r>
            <a:r>
              <a:rPr lang="fr-BE" sz="1800" dirty="0" smtClean="0"/>
              <a:t>, </a:t>
            </a:r>
            <a:r>
              <a:rPr lang="fr-BE" sz="2400" dirty="0" smtClean="0"/>
              <a:t>évaluations externes et outils d’évaluations sont complémentaires </a:t>
            </a:r>
          </a:p>
          <a:p>
            <a:pPr algn="just"/>
            <a:r>
              <a:rPr lang="fr-BE" sz="2400" dirty="0" smtClean="0"/>
              <a:t>Epreuves ordonnées sur un continuum savoirs-compétences</a:t>
            </a:r>
          </a:p>
          <a:p>
            <a:pPr marL="457200" lvl="1" indent="0">
              <a:buNone/>
            </a:pPr>
            <a:endParaRPr lang="fr-BE" sz="2000" dirty="0"/>
          </a:p>
        </p:txBody>
      </p:sp>
      <p:cxnSp>
        <p:nvCxnSpPr>
          <p:cNvPr id="5" name="Connecteur droit avec flèche 4"/>
          <p:cNvCxnSpPr/>
          <p:nvPr/>
        </p:nvCxnSpPr>
        <p:spPr>
          <a:xfrm>
            <a:off x="971600" y="2708920"/>
            <a:ext cx="734481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6" name="ZoneTexte 5"/>
          <p:cNvSpPr txBox="1"/>
          <p:nvPr/>
        </p:nvSpPr>
        <p:spPr>
          <a:xfrm>
            <a:off x="1403648" y="2852935"/>
            <a:ext cx="1440160" cy="738664"/>
          </a:xfrm>
          <a:prstGeom prst="rect">
            <a:avLst/>
          </a:prstGeom>
          <a:noFill/>
          <a:ln>
            <a:solidFill>
              <a:schemeClr val="tx1"/>
            </a:solidFill>
          </a:ln>
        </p:spPr>
        <p:txBody>
          <a:bodyPr wrap="square" rtlCol="0">
            <a:spAutoFit/>
          </a:bodyPr>
          <a:lstStyle/>
          <a:p>
            <a:pPr algn="ctr"/>
            <a:r>
              <a:rPr lang="fr-BE" sz="1400" dirty="0" smtClean="0"/>
              <a:t>Evaluations externes certificatives</a:t>
            </a:r>
            <a:endParaRPr lang="fr-BE" sz="1400" dirty="0"/>
          </a:p>
        </p:txBody>
      </p:sp>
      <p:sp>
        <p:nvSpPr>
          <p:cNvPr id="7" name="ZoneTexte 6"/>
          <p:cNvSpPr txBox="1"/>
          <p:nvPr/>
        </p:nvSpPr>
        <p:spPr>
          <a:xfrm>
            <a:off x="3563888" y="2858577"/>
            <a:ext cx="1440160" cy="738664"/>
          </a:xfrm>
          <a:prstGeom prst="rect">
            <a:avLst/>
          </a:prstGeom>
          <a:noFill/>
          <a:ln>
            <a:solidFill>
              <a:schemeClr val="tx1"/>
            </a:solidFill>
          </a:ln>
        </p:spPr>
        <p:txBody>
          <a:bodyPr wrap="square" rtlCol="0">
            <a:spAutoFit/>
          </a:bodyPr>
          <a:lstStyle/>
          <a:p>
            <a:pPr algn="ctr"/>
            <a:r>
              <a:rPr lang="fr-BE" sz="1400" dirty="0" smtClean="0"/>
              <a:t>Evaluations externes non certificatives</a:t>
            </a:r>
            <a:endParaRPr lang="fr-BE" sz="1400" dirty="0"/>
          </a:p>
        </p:txBody>
      </p:sp>
      <p:sp>
        <p:nvSpPr>
          <p:cNvPr id="8" name="ZoneTexte 7"/>
          <p:cNvSpPr txBox="1"/>
          <p:nvPr/>
        </p:nvSpPr>
        <p:spPr>
          <a:xfrm>
            <a:off x="5981233" y="2909019"/>
            <a:ext cx="1440160" cy="523220"/>
          </a:xfrm>
          <a:prstGeom prst="rect">
            <a:avLst/>
          </a:prstGeom>
          <a:noFill/>
          <a:ln>
            <a:solidFill>
              <a:schemeClr val="tx1"/>
            </a:solidFill>
          </a:ln>
        </p:spPr>
        <p:txBody>
          <a:bodyPr wrap="square" rtlCol="0">
            <a:spAutoFit/>
          </a:bodyPr>
          <a:lstStyle/>
          <a:p>
            <a:pPr algn="ctr"/>
            <a:r>
              <a:rPr lang="fr-BE" sz="1400" dirty="0" smtClean="0"/>
              <a:t>Outils d’évaluation</a:t>
            </a:r>
            <a:endParaRPr lang="fr-BE" sz="1400" dirty="0"/>
          </a:p>
        </p:txBody>
      </p:sp>
      <p:sp>
        <p:nvSpPr>
          <p:cNvPr id="9" name="ZoneTexte 8"/>
          <p:cNvSpPr txBox="1"/>
          <p:nvPr/>
        </p:nvSpPr>
        <p:spPr>
          <a:xfrm>
            <a:off x="323528" y="3989382"/>
            <a:ext cx="4968552" cy="1815882"/>
          </a:xfrm>
          <a:prstGeom prst="rect">
            <a:avLst/>
          </a:prstGeom>
          <a:noFill/>
        </p:spPr>
        <p:txBody>
          <a:bodyPr wrap="square" rtlCol="0">
            <a:spAutoFit/>
          </a:bodyPr>
          <a:lstStyle/>
          <a:p>
            <a:r>
              <a:rPr lang="fr-BE" sz="1600" b="1" dirty="0" smtClean="0"/>
              <a:t>Contraintes fortes: </a:t>
            </a:r>
          </a:p>
          <a:p>
            <a:pPr marL="171450" indent="-171450">
              <a:buFont typeface="Arial" pitchFamily="34" charset="0"/>
              <a:buChar char="•"/>
            </a:pPr>
            <a:r>
              <a:rPr lang="fr-BE" sz="1600" dirty="0" smtClean="0"/>
              <a:t>Ne peuvent pas s’éloigner radicalement des évaluations habituellement pratiquées en classe</a:t>
            </a:r>
          </a:p>
          <a:p>
            <a:pPr marL="171450" indent="-171450">
              <a:buFont typeface="Arial" pitchFamily="34" charset="0"/>
              <a:buChar char="•"/>
            </a:pPr>
            <a:r>
              <a:rPr lang="fr-BE" sz="1600" dirty="0" smtClean="0"/>
              <a:t>En conformité avec les référentiels: évaluer  des savoirs, des procédures mais aussi des compétences</a:t>
            </a:r>
          </a:p>
          <a:p>
            <a:pPr marL="171450" indent="-171450">
              <a:buFont typeface="Arial" pitchFamily="34" charset="0"/>
              <a:buChar char="•"/>
            </a:pPr>
            <a:r>
              <a:rPr lang="fr-BE" sz="1600" dirty="0" smtClean="0"/>
              <a:t>+ contraintes psychométriques importantes</a:t>
            </a:r>
          </a:p>
        </p:txBody>
      </p:sp>
      <p:sp>
        <p:nvSpPr>
          <p:cNvPr id="13" name="Accolade fermante 12"/>
          <p:cNvSpPr/>
          <p:nvPr/>
        </p:nvSpPr>
        <p:spPr>
          <a:xfrm rot="5400000">
            <a:off x="3119637" y="1929032"/>
            <a:ext cx="288034" cy="3720013"/>
          </a:xfrm>
          <a:prstGeom prst="rightBrace">
            <a:avLst>
              <a:gd name="adj1" fmla="val 110947"/>
              <a:gd name="adj2" fmla="val 8031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a:p>
        </p:txBody>
      </p:sp>
      <p:sp>
        <p:nvSpPr>
          <p:cNvPr id="14" name="ZoneTexte 13"/>
          <p:cNvSpPr txBox="1"/>
          <p:nvPr/>
        </p:nvSpPr>
        <p:spPr>
          <a:xfrm>
            <a:off x="5292080" y="3933056"/>
            <a:ext cx="3240360" cy="1815882"/>
          </a:xfrm>
          <a:prstGeom prst="rect">
            <a:avLst/>
          </a:prstGeom>
          <a:noFill/>
        </p:spPr>
        <p:txBody>
          <a:bodyPr wrap="square" rtlCol="0">
            <a:spAutoFit/>
          </a:bodyPr>
          <a:lstStyle/>
          <a:p>
            <a:r>
              <a:rPr lang="fr-BE" sz="1600" b="1" dirty="0" smtClean="0"/>
              <a:t>Contraintes faibles:</a:t>
            </a:r>
          </a:p>
          <a:p>
            <a:pPr marL="171450" indent="-171450">
              <a:buFont typeface="Arial" pitchFamily="34" charset="0"/>
              <a:buChar char="•"/>
            </a:pPr>
            <a:r>
              <a:rPr lang="fr-BE" sz="1600" dirty="0" smtClean="0"/>
              <a:t>Utilisation libre et choisie par les enseignants, donc contraintes nettement moindres</a:t>
            </a:r>
          </a:p>
          <a:p>
            <a:pPr marL="171450" indent="-171450">
              <a:buFont typeface="Arial" pitchFamily="34" charset="0"/>
              <a:buChar char="•"/>
            </a:pPr>
            <a:r>
              <a:rPr lang="fr-BE" sz="1600" dirty="0" smtClean="0"/>
              <a:t>Epreuves non étalonnées, validité empirique limitée </a:t>
            </a:r>
            <a:endParaRPr lang="fr-BE" sz="1600" dirty="0"/>
          </a:p>
        </p:txBody>
      </p:sp>
      <p:cxnSp>
        <p:nvCxnSpPr>
          <p:cNvPr id="10" name="Connecteur droit avec flèche 9"/>
          <p:cNvCxnSpPr/>
          <p:nvPr/>
        </p:nvCxnSpPr>
        <p:spPr>
          <a:xfrm>
            <a:off x="5292080" y="3222267"/>
            <a:ext cx="504056" cy="0"/>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5004048" y="5877272"/>
            <a:ext cx="3600400" cy="923330"/>
          </a:xfrm>
          <a:prstGeom prst="rect">
            <a:avLst/>
          </a:prstGeom>
          <a:noFill/>
          <a:ln>
            <a:solidFill>
              <a:schemeClr val="tx1"/>
            </a:solidFill>
          </a:ln>
        </p:spPr>
        <p:txBody>
          <a:bodyPr wrap="square" rtlCol="0">
            <a:spAutoFit/>
          </a:bodyPr>
          <a:lstStyle/>
          <a:p>
            <a:pPr marL="285750" indent="-285750" algn="ctr">
              <a:buFont typeface="Wingdings"/>
              <a:buChar char="à"/>
            </a:pPr>
            <a:r>
              <a:rPr lang="fr-BE" dirty="0" smtClean="0">
                <a:sym typeface="Wingdings" panose="05000000000000000000" pitchFamily="2" charset="2"/>
              </a:rPr>
              <a:t>Nécessité de donner </a:t>
            </a:r>
          </a:p>
          <a:p>
            <a:pPr algn="ctr"/>
            <a:r>
              <a:rPr lang="fr-BE" dirty="0" smtClean="0">
                <a:sym typeface="Wingdings" panose="05000000000000000000" pitchFamily="2" charset="2"/>
              </a:rPr>
              <a:t>des repères sur la réussite des tâches par les élèves</a:t>
            </a:r>
            <a:endParaRPr lang="fr-BE" dirty="0"/>
          </a:p>
        </p:txBody>
      </p:sp>
      <p:sp>
        <p:nvSpPr>
          <p:cNvPr id="15" name="ZoneTexte 14"/>
          <p:cNvSpPr txBox="1"/>
          <p:nvPr/>
        </p:nvSpPr>
        <p:spPr>
          <a:xfrm>
            <a:off x="827584" y="5872886"/>
            <a:ext cx="3672408" cy="923330"/>
          </a:xfrm>
          <a:prstGeom prst="rect">
            <a:avLst/>
          </a:prstGeom>
          <a:noFill/>
          <a:ln>
            <a:solidFill>
              <a:schemeClr val="tx1"/>
            </a:solidFill>
          </a:ln>
        </p:spPr>
        <p:txBody>
          <a:bodyPr wrap="square" rtlCol="0">
            <a:spAutoFit/>
          </a:bodyPr>
          <a:lstStyle/>
          <a:p>
            <a:pPr algn="ctr"/>
            <a:r>
              <a:rPr lang="fr-BE" dirty="0" smtClean="0">
                <a:sym typeface="Wingdings" panose="05000000000000000000" pitchFamily="2" charset="2"/>
              </a:rPr>
              <a:t> Nécessité de proposer quelques tâches plus complexes dans ces évaluations</a:t>
            </a:r>
            <a:endParaRPr lang="fr-BE" dirty="0"/>
          </a:p>
        </p:txBody>
      </p:sp>
    </p:spTree>
    <p:extLst>
      <p:ext uri="{BB962C8B-B14F-4D97-AF65-F5344CB8AC3E}">
        <p14:creationId xmlns:p14="http://schemas.microsoft.com/office/powerpoint/2010/main" val="16475044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0" name="Groupe 89"/>
          <p:cNvGrpSpPr/>
          <p:nvPr/>
        </p:nvGrpSpPr>
        <p:grpSpPr>
          <a:xfrm>
            <a:off x="3062586" y="3238358"/>
            <a:ext cx="6052542" cy="411350"/>
            <a:chOff x="7831335" y="3035052"/>
            <a:chExt cx="5491658" cy="293552"/>
          </a:xfrm>
          <a:blipFill>
            <a:blip r:embed="rId2"/>
            <a:tile tx="0" ty="0" sx="100000" sy="100000" flip="none" algn="tl"/>
          </a:blipFill>
        </p:grpSpPr>
        <p:sp>
          <p:nvSpPr>
            <p:cNvPr id="91" name="Rectangle 90"/>
            <p:cNvSpPr/>
            <p:nvPr/>
          </p:nvSpPr>
          <p:spPr>
            <a:xfrm>
              <a:off x="7831335" y="3035052"/>
              <a:ext cx="5491658" cy="28803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2" name="ZoneTexte 91"/>
            <p:cNvSpPr txBox="1"/>
            <p:nvPr/>
          </p:nvSpPr>
          <p:spPr>
            <a:xfrm>
              <a:off x="10439529" y="3065037"/>
              <a:ext cx="2016224" cy="263567"/>
            </a:xfrm>
            <a:prstGeom prst="rect">
              <a:avLst/>
            </a:prstGeom>
            <a:noFill/>
          </p:spPr>
          <p:txBody>
            <a:bodyPr wrap="square" rtlCol="0">
              <a:spAutoFit/>
            </a:bodyPr>
            <a:lstStyle/>
            <a:p>
              <a:r>
                <a:rPr lang="fr-BE" dirty="0" smtClean="0"/>
                <a:t>Outils</a:t>
              </a:r>
              <a:endParaRPr lang="fr-BE" dirty="0"/>
            </a:p>
          </p:txBody>
        </p:sp>
      </p:grpSp>
      <p:graphicFrame>
        <p:nvGraphicFramePr>
          <p:cNvPr id="6" name="Espace réservé du contenu 5"/>
          <p:cNvGraphicFramePr>
            <a:graphicFrameLocks noGrp="1"/>
          </p:cNvGraphicFramePr>
          <p:nvPr>
            <p:ph sz="quarter" idx="1"/>
            <p:extLst>
              <p:ext uri="{D42A27DB-BD31-4B8C-83A1-F6EECF244321}">
                <p14:modId xmlns:p14="http://schemas.microsoft.com/office/powerpoint/2010/main" val="4248523512"/>
              </p:ext>
            </p:extLst>
          </p:nvPr>
        </p:nvGraphicFramePr>
        <p:xfrm>
          <a:off x="-180528" y="65239"/>
          <a:ext cx="9324526" cy="6749852"/>
        </p:xfrm>
        <a:graphic>
          <a:graphicData uri="http://schemas.openxmlformats.org/drawingml/2006/table">
            <a:tbl>
              <a:tblPr firstRow="1" bandRow="1">
                <a:tableStyleId>{5C22544A-7EE6-4342-B048-85BDC9FD1C3A}</a:tableStyleId>
              </a:tblPr>
              <a:tblGrid>
                <a:gridCol w="539550"/>
                <a:gridCol w="648072"/>
                <a:gridCol w="648072"/>
                <a:gridCol w="720080"/>
                <a:gridCol w="720080"/>
                <a:gridCol w="720080"/>
                <a:gridCol w="648072"/>
                <a:gridCol w="648072"/>
                <a:gridCol w="648072"/>
                <a:gridCol w="648072"/>
                <a:gridCol w="648072"/>
                <a:gridCol w="648072"/>
                <a:gridCol w="720080"/>
                <a:gridCol w="720080"/>
              </a:tblGrid>
              <a:tr h="0">
                <a:tc>
                  <a:txBody>
                    <a:bodyPr/>
                    <a:lstStyle/>
                    <a:p>
                      <a:pPr algn="ctr"/>
                      <a:endParaRPr lang="fr-BE" sz="1600" dirty="0">
                        <a:solidFill>
                          <a:schemeClr val="tx1"/>
                        </a:solidFill>
                      </a:endParaRPr>
                    </a:p>
                  </a:txBody>
                  <a:tcPr>
                    <a:solidFill>
                      <a:schemeClr val="tx2"/>
                    </a:solidFill>
                  </a:tcPr>
                </a:tc>
                <a:tc gridSpan="13">
                  <a:txBody>
                    <a:bodyPr/>
                    <a:lstStyle/>
                    <a:p>
                      <a:pPr marL="0" algn="ctr" rtl="0" eaLnBrk="1" latinLnBrk="0" hangingPunct="1"/>
                      <a:r>
                        <a:rPr kumimoji="0" lang="fr-BE" sz="2000" kern="1200" baseline="0" dirty="0" smtClean="0">
                          <a:solidFill>
                            <a:schemeClr val="bg1"/>
                          </a:solidFill>
                          <a:latin typeface="+mn-lt"/>
                          <a:ea typeface="+mn-ea"/>
                          <a:cs typeface="+mn-cs"/>
                        </a:rPr>
                        <a:t>Les évaluation externes en  mathématiques en Belgique francophone</a:t>
                      </a:r>
                      <a:endParaRPr kumimoji="0" lang="fr-BE" sz="2000" kern="1200" dirty="0">
                        <a:solidFill>
                          <a:schemeClr val="bg1"/>
                        </a:solidFill>
                        <a:latin typeface="+mn-lt"/>
                        <a:ea typeface="+mn-ea"/>
                        <a:cs typeface="+mn-cs"/>
                      </a:endParaRPr>
                    </a:p>
                  </a:txBody>
                  <a:tcPr>
                    <a:solidFill>
                      <a:schemeClr val="tx2"/>
                    </a:solidFill>
                  </a:tcPr>
                </a:tc>
                <a:tc hMerge="1">
                  <a:txBody>
                    <a:bodyPr/>
                    <a:lstStyle/>
                    <a:p>
                      <a:endParaRPr lang="fr-BE" dirty="0"/>
                    </a:p>
                  </a:txBody>
                  <a:tcPr/>
                </a:tc>
                <a:tc hMerge="1">
                  <a:txBody>
                    <a:bodyPr/>
                    <a:lstStyle/>
                    <a:p>
                      <a:endParaRPr lang="fr-BE" dirty="0"/>
                    </a:p>
                  </a:txBody>
                  <a:tcPr/>
                </a:tc>
                <a:tc hMerge="1">
                  <a:txBody>
                    <a:bodyPr/>
                    <a:lstStyle/>
                    <a:p>
                      <a:endParaRPr lang="fr-BE" dirty="0"/>
                    </a:p>
                  </a:txBody>
                  <a:tcPr/>
                </a:tc>
                <a:tc hMerge="1">
                  <a:txBody>
                    <a:bodyPr/>
                    <a:lstStyle/>
                    <a:p>
                      <a:endParaRPr lang="fr-BE" dirty="0"/>
                    </a:p>
                  </a:txBody>
                  <a:tcPr/>
                </a:tc>
                <a:tc hMerge="1">
                  <a:txBody>
                    <a:bodyPr/>
                    <a:lstStyle/>
                    <a:p>
                      <a:endParaRPr lang="fr-BE" dirty="0"/>
                    </a:p>
                  </a:txBody>
                  <a:tcPr/>
                </a:tc>
                <a:tc hMerge="1">
                  <a:txBody>
                    <a:bodyPr/>
                    <a:lstStyle/>
                    <a:p>
                      <a:endParaRPr lang="fr-BE" dirty="0"/>
                    </a:p>
                  </a:txBody>
                  <a:tcPr/>
                </a:tc>
                <a:tc hMerge="1">
                  <a:txBody>
                    <a:bodyPr/>
                    <a:lstStyle/>
                    <a:p>
                      <a:endParaRPr lang="fr-BE" dirty="0"/>
                    </a:p>
                  </a:txBody>
                  <a:tcPr/>
                </a:tc>
                <a:tc hMerge="1">
                  <a:txBody>
                    <a:bodyPr/>
                    <a:lstStyle/>
                    <a:p>
                      <a:endParaRPr lang="fr-BE" dirty="0"/>
                    </a:p>
                  </a:txBody>
                  <a:tcPr/>
                </a:tc>
                <a:tc hMerge="1">
                  <a:txBody>
                    <a:bodyPr/>
                    <a:lstStyle/>
                    <a:p>
                      <a:endParaRPr lang="fr-BE"/>
                    </a:p>
                  </a:txBody>
                  <a:tcPr/>
                </a:tc>
                <a:tc hMerge="1">
                  <a:txBody>
                    <a:bodyPr/>
                    <a:lstStyle/>
                    <a:p>
                      <a:endParaRPr lang="fr-BE" dirty="0"/>
                    </a:p>
                  </a:txBody>
                  <a:tcPr/>
                </a:tc>
                <a:tc hMerge="1">
                  <a:txBody>
                    <a:bodyPr/>
                    <a:lstStyle/>
                    <a:p>
                      <a:endParaRPr lang="fr-BE" dirty="0"/>
                    </a:p>
                  </a:txBody>
                  <a:tcPr/>
                </a:tc>
                <a:tc hMerge="1">
                  <a:txBody>
                    <a:bodyPr/>
                    <a:lstStyle/>
                    <a:p>
                      <a:endParaRPr lang="fr-BE" dirty="0"/>
                    </a:p>
                  </a:txBody>
                  <a:tcPr/>
                </a:tc>
              </a:tr>
              <a:tr h="405507">
                <a:tc>
                  <a:txBody>
                    <a:bodyPr/>
                    <a:lstStyle/>
                    <a:p>
                      <a:pPr algn="r"/>
                      <a:r>
                        <a:rPr lang="fr-BE" sz="1600" dirty="0" smtClean="0"/>
                        <a:t>S6</a:t>
                      </a:r>
                      <a:endParaRPr lang="fr-BE" sz="1600" dirty="0"/>
                    </a:p>
                  </a:txBody>
                  <a:tcPr>
                    <a:solidFill>
                      <a:schemeClr val="accent5">
                        <a:lumMod val="40000"/>
                        <a:lumOff val="60000"/>
                      </a:schemeClr>
                    </a:solidFill>
                  </a:tcPr>
                </a:tc>
                <a:tc>
                  <a:txBody>
                    <a:bodyPr/>
                    <a:lstStyle/>
                    <a:p>
                      <a:pPr marL="0" algn="ctr" rtl="0" eaLnBrk="1" latinLnBrk="0" hangingPunct="1"/>
                      <a:endParaRPr kumimoji="0" lang="fr-BE" sz="1600" kern="1200" dirty="0">
                        <a:solidFill>
                          <a:schemeClr val="dk1"/>
                        </a:solidFill>
                        <a:latin typeface="+mn-lt"/>
                        <a:ea typeface="+mn-ea"/>
                        <a:cs typeface="+mn-cs"/>
                      </a:endParaRPr>
                    </a:p>
                  </a:txBody>
                  <a:tcPr>
                    <a:solidFill>
                      <a:schemeClr val="accent5">
                        <a:lumMod val="40000"/>
                        <a:lumOff val="60000"/>
                      </a:schemeClr>
                    </a:solidFill>
                  </a:tcPr>
                </a:tc>
                <a:tc>
                  <a:txBody>
                    <a:bodyPr/>
                    <a:lstStyle/>
                    <a:p>
                      <a:pPr marL="0" algn="ctr" rtl="0" eaLnBrk="1" latinLnBrk="0" hangingPunct="1"/>
                      <a:endParaRPr kumimoji="0" lang="fr-BE" sz="1600" kern="1200" dirty="0">
                        <a:solidFill>
                          <a:schemeClr val="dk1"/>
                        </a:solidFill>
                        <a:latin typeface="+mn-lt"/>
                        <a:ea typeface="+mn-ea"/>
                        <a:cs typeface="+mn-cs"/>
                      </a:endParaRPr>
                    </a:p>
                  </a:txBody>
                  <a:tcPr>
                    <a:solidFill>
                      <a:schemeClr val="accent5">
                        <a:lumMod val="40000"/>
                        <a:lumOff val="60000"/>
                      </a:schemeClr>
                    </a:solidFill>
                  </a:tcPr>
                </a:tc>
                <a:tc>
                  <a:txBody>
                    <a:bodyPr/>
                    <a:lstStyle/>
                    <a:p>
                      <a:endParaRPr lang="fr-BE" dirty="0"/>
                    </a:p>
                  </a:txBody>
                  <a:tcPr>
                    <a:solidFill>
                      <a:schemeClr val="accent5">
                        <a:lumMod val="40000"/>
                        <a:lumOff val="60000"/>
                      </a:schemeClr>
                    </a:solidFill>
                  </a:tcPr>
                </a:tc>
                <a:tc>
                  <a:txBody>
                    <a:bodyPr/>
                    <a:lstStyle/>
                    <a:p>
                      <a:endParaRPr lang="fr-BE" dirty="0"/>
                    </a:p>
                  </a:txBody>
                  <a:tcPr>
                    <a:solidFill>
                      <a:schemeClr val="accent5">
                        <a:lumMod val="40000"/>
                        <a:lumOff val="60000"/>
                      </a:schemeClr>
                    </a:solidFill>
                  </a:tcPr>
                </a:tc>
                <a:tc>
                  <a:txBody>
                    <a:bodyPr/>
                    <a:lstStyle/>
                    <a:p>
                      <a:endParaRPr lang="fr-BE" dirty="0"/>
                    </a:p>
                  </a:txBody>
                  <a:tcPr>
                    <a:solidFill>
                      <a:schemeClr val="accent5">
                        <a:lumMod val="40000"/>
                        <a:lumOff val="60000"/>
                      </a:schemeClr>
                    </a:solidFill>
                  </a:tcPr>
                </a:tc>
                <a:tc>
                  <a:txBody>
                    <a:bodyPr/>
                    <a:lstStyle/>
                    <a:p>
                      <a:endParaRPr lang="fr-BE" dirty="0"/>
                    </a:p>
                  </a:txBody>
                  <a:tcPr>
                    <a:solidFill>
                      <a:schemeClr val="accent5">
                        <a:lumMod val="40000"/>
                        <a:lumOff val="60000"/>
                      </a:schemeClr>
                    </a:solidFill>
                  </a:tcPr>
                </a:tc>
                <a:tc>
                  <a:txBody>
                    <a:bodyPr/>
                    <a:lstStyle/>
                    <a:p>
                      <a:endParaRPr lang="fr-BE" dirty="0"/>
                    </a:p>
                  </a:txBody>
                  <a:tcPr>
                    <a:solidFill>
                      <a:schemeClr val="accent5">
                        <a:lumMod val="40000"/>
                        <a:lumOff val="60000"/>
                      </a:schemeClr>
                    </a:solidFill>
                  </a:tcPr>
                </a:tc>
                <a:tc>
                  <a:txBody>
                    <a:bodyPr/>
                    <a:lstStyle/>
                    <a:p>
                      <a:endParaRPr lang="fr-BE" dirty="0"/>
                    </a:p>
                  </a:txBody>
                  <a:tcPr>
                    <a:solidFill>
                      <a:schemeClr val="accent5">
                        <a:lumMod val="40000"/>
                        <a:lumOff val="60000"/>
                      </a:schemeClr>
                    </a:solidFill>
                  </a:tcPr>
                </a:tc>
                <a:tc>
                  <a:txBody>
                    <a:bodyPr/>
                    <a:lstStyle/>
                    <a:p>
                      <a:endParaRPr lang="fr-BE" dirty="0"/>
                    </a:p>
                  </a:txBody>
                  <a:tcPr>
                    <a:solidFill>
                      <a:schemeClr val="accent5">
                        <a:lumMod val="40000"/>
                        <a:lumOff val="60000"/>
                      </a:schemeClr>
                    </a:solidFill>
                  </a:tcPr>
                </a:tc>
                <a:tc>
                  <a:txBody>
                    <a:bodyPr/>
                    <a:lstStyle/>
                    <a:p>
                      <a:endParaRPr lang="fr-BE" dirty="0"/>
                    </a:p>
                  </a:txBody>
                  <a:tcPr>
                    <a:solidFill>
                      <a:schemeClr val="accent5">
                        <a:lumMod val="40000"/>
                        <a:lumOff val="60000"/>
                      </a:schemeClr>
                    </a:solidFill>
                  </a:tcPr>
                </a:tc>
                <a:tc>
                  <a:txBody>
                    <a:bodyPr/>
                    <a:lstStyle/>
                    <a:p>
                      <a:endParaRPr lang="fr-BE" dirty="0"/>
                    </a:p>
                  </a:txBody>
                  <a:tcPr>
                    <a:solidFill>
                      <a:schemeClr val="accent5">
                        <a:lumMod val="40000"/>
                        <a:lumOff val="60000"/>
                      </a:schemeClr>
                    </a:solidFill>
                  </a:tcPr>
                </a:tc>
                <a:tc>
                  <a:txBody>
                    <a:bodyPr/>
                    <a:lstStyle/>
                    <a:p>
                      <a:endParaRPr lang="fr-BE" dirty="0"/>
                    </a:p>
                  </a:txBody>
                  <a:tcPr>
                    <a:solidFill>
                      <a:schemeClr val="accent5">
                        <a:lumMod val="40000"/>
                        <a:lumOff val="60000"/>
                      </a:schemeClr>
                    </a:solidFill>
                  </a:tcPr>
                </a:tc>
                <a:tc>
                  <a:txBody>
                    <a:bodyPr/>
                    <a:lstStyle/>
                    <a:p>
                      <a:endParaRPr lang="fr-BE" dirty="0"/>
                    </a:p>
                  </a:txBody>
                  <a:tcPr>
                    <a:solidFill>
                      <a:schemeClr val="accent5">
                        <a:lumMod val="40000"/>
                        <a:lumOff val="60000"/>
                      </a:schemeClr>
                    </a:solidFill>
                  </a:tcPr>
                </a:tc>
              </a:tr>
              <a:tr h="405507">
                <a:tc>
                  <a:txBody>
                    <a:bodyPr/>
                    <a:lstStyle/>
                    <a:p>
                      <a:pPr algn="r"/>
                      <a:r>
                        <a:rPr lang="fr-BE" sz="1600" dirty="0" smtClean="0"/>
                        <a:t>S5</a:t>
                      </a:r>
                      <a:endParaRPr lang="fr-BE" sz="1600" dirty="0"/>
                    </a:p>
                  </a:txBody>
                  <a:tcPr>
                    <a:solidFill>
                      <a:schemeClr val="accent5">
                        <a:lumMod val="40000"/>
                        <a:lumOff val="60000"/>
                      </a:schemeClr>
                    </a:solidFill>
                  </a:tcPr>
                </a:tc>
                <a:tc>
                  <a:txBody>
                    <a:bodyPr/>
                    <a:lstStyle/>
                    <a:p>
                      <a:pPr marL="0" algn="ctr" rtl="0" eaLnBrk="1" latinLnBrk="0" hangingPunct="1"/>
                      <a:endParaRPr kumimoji="0" lang="fr-BE" sz="1600" kern="1200" dirty="0">
                        <a:solidFill>
                          <a:schemeClr val="dk1"/>
                        </a:solidFill>
                        <a:latin typeface="+mn-lt"/>
                        <a:ea typeface="+mn-ea"/>
                        <a:cs typeface="+mn-cs"/>
                      </a:endParaRPr>
                    </a:p>
                  </a:txBody>
                  <a:tcPr>
                    <a:solidFill>
                      <a:schemeClr val="accent5">
                        <a:lumMod val="40000"/>
                        <a:lumOff val="60000"/>
                      </a:schemeClr>
                    </a:solidFill>
                  </a:tcPr>
                </a:tc>
                <a:tc>
                  <a:txBody>
                    <a:bodyPr/>
                    <a:lstStyle/>
                    <a:p>
                      <a:pPr marL="0" algn="ctr" rtl="0" eaLnBrk="1" latinLnBrk="0" hangingPunct="1"/>
                      <a:endParaRPr kumimoji="0" lang="fr-BE" sz="1600" kern="1200" dirty="0">
                        <a:solidFill>
                          <a:schemeClr val="dk1"/>
                        </a:solidFill>
                        <a:latin typeface="+mn-lt"/>
                        <a:ea typeface="+mn-ea"/>
                        <a:cs typeface="+mn-cs"/>
                      </a:endParaRPr>
                    </a:p>
                  </a:txBody>
                  <a:tcPr>
                    <a:solidFill>
                      <a:schemeClr val="accent5">
                        <a:lumMod val="40000"/>
                        <a:lumOff val="60000"/>
                      </a:schemeClr>
                    </a:solidFill>
                  </a:tcPr>
                </a:tc>
                <a:tc>
                  <a:txBody>
                    <a:bodyPr/>
                    <a:lstStyle/>
                    <a:p>
                      <a:endParaRPr lang="fr-BE" dirty="0"/>
                    </a:p>
                  </a:txBody>
                  <a:tcPr>
                    <a:solidFill>
                      <a:schemeClr val="accent5">
                        <a:lumMod val="40000"/>
                        <a:lumOff val="60000"/>
                      </a:schemeClr>
                    </a:solidFill>
                  </a:tcPr>
                </a:tc>
                <a:tc>
                  <a:txBody>
                    <a:bodyPr/>
                    <a:lstStyle/>
                    <a:p>
                      <a:endParaRPr lang="fr-BE" dirty="0"/>
                    </a:p>
                  </a:txBody>
                  <a:tcPr>
                    <a:solidFill>
                      <a:schemeClr val="accent5">
                        <a:lumMod val="40000"/>
                        <a:lumOff val="60000"/>
                      </a:schemeClr>
                    </a:solidFill>
                  </a:tcPr>
                </a:tc>
                <a:tc>
                  <a:txBody>
                    <a:bodyPr/>
                    <a:lstStyle/>
                    <a:p>
                      <a:endParaRPr lang="fr-BE" dirty="0"/>
                    </a:p>
                  </a:txBody>
                  <a:tcPr>
                    <a:solidFill>
                      <a:schemeClr val="accent5">
                        <a:lumMod val="40000"/>
                        <a:lumOff val="60000"/>
                      </a:schemeClr>
                    </a:solidFill>
                  </a:tcPr>
                </a:tc>
                <a:tc>
                  <a:txBody>
                    <a:bodyPr/>
                    <a:lstStyle/>
                    <a:p>
                      <a:endParaRPr lang="fr-BE" dirty="0"/>
                    </a:p>
                  </a:txBody>
                  <a:tcPr>
                    <a:solidFill>
                      <a:schemeClr val="accent5">
                        <a:lumMod val="40000"/>
                        <a:lumOff val="60000"/>
                      </a:schemeClr>
                    </a:solidFill>
                  </a:tcPr>
                </a:tc>
                <a:tc>
                  <a:txBody>
                    <a:bodyPr/>
                    <a:lstStyle/>
                    <a:p>
                      <a:endParaRPr lang="fr-BE" dirty="0"/>
                    </a:p>
                  </a:txBody>
                  <a:tcPr>
                    <a:solidFill>
                      <a:schemeClr val="accent5">
                        <a:lumMod val="40000"/>
                        <a:lumOff val="60000"/>
                      </a:schemeClr>
                    </a:solidFill>
                  </a:tcPr>
                </a:tc>
                <a:tc>
                  <a:txBody>
                    <a:bodyPr/>
                    <a:lstStyle/>
                    <a:p>
                      <a:endParaRPr lang="fr-BE" dirty="0"/>
                    </a:p>
                  </a:txBody>
                  <a:tcPr>
                    <a:solidFill>
                      <a:schemeClr val="accent5">
                        <a:lumMod val="40000"/>
                        <a:lumOff val="60000"/>
                      </a:schemeClr>
                    </a:solidFill>
                  </a:tcPr>
                </a:tc>
                <a:tc>
                  <a:txBody>
                    <a:bodyPr/>
                    <a:lstStyle/>
                    <a:p>
                      <a:endParaRPr lang="fr-BE" dirty="0"/>
                    </a:p>
                  </a:txBody>
                  <a:tcPr>
                    <a:solidFill>
                      <a:schemeClr val="accent5">
                        <a:lumMod val="40000"/>
                        <a:lumOff val="60000"/>
                      </a:schemeClr>
                    </a:solidFill>
                  </a:tcPr>
                </a:tc>
                <a:tc>
                  <a:txBody>
                    <a:bodyPr/>
                    <a:lstStyle/>
                    <a:p>
                      <a:endParaRPr lang="fr-BE" dirty="0"/>
                    </a:p>
                  </a:txBody>
                  <a:tcPr>
                    <a:solidFill>
                      <a:schemeClr val="accent5">
                        <a:lumMod val="40000"/>
                        <a:lumOff val="60000"/>
                      </a:schemeClr>
                    </a:solidFill>
                  </a:tcPr>
                </a:tc>
                <a:tc>
                  <a:txBody>
                    <a:bodyPr/>
                    <a:lstStyle/>
                    <a:p>
                      <a:endParaRPr lang="fr-BE" dirty="0"/>
                    </a:p>
                  </a:txBody>
                  <a:tcPr>
                    <a:solidFill>
                      <a:schemeClr val="accent5">
                        <a:lumMod val="40000"/>
                        <a:lumOff val="60000"/>
                      </a:schemeClr>
                    </a:solidFill>
                  </a:tcPr>
                </a:tc>
                <a:tc>
                  <a:txBody>
                    <a:bodyPr/>
                    <a:lstStyle/>
                    <a:p>
                      <a:endParaRPr lang="fr-BE" dirty="0"/>
                    </a:p>
                  </a:txBody>
                  <a:tcPr>
                    <a:solidFill>
                      <a:schemeClr val="accent5">
                        <a:lumMod val="40000"/>
                        <a:lumOff val="60000"/>
                      </a:schemeClr>
                    </a:solidFill>
                  </a:tcPr>
                </a:tc>
                <a:tc>
                  <a:txBody>
                    <a:bodyPr/>
                    <a:lstStyle/>
                    <a:p>
                      <a:endParaRPr lang="fr-BE" dirty="0"/>
                    </a:p>
                  </a:txBody>
                  <a:tcPr>
                    <a:solidFill>
                      <a:schemeClr val="accent5">
                        <a:lumMod val="40000"/>
                        <a:lumOff val="60000"/>
                      </a:schemeClr>
                    </a:solidFill>
                  </a:tcPr>
                </a:tc>
              </a:tr>
              <a:tr h="405507">
                <a:tc>
                  <a:txBody>
                    <a:bodyPr/>
                    <a:lstStyle/>
                    <a:p>
                      <a:pPr algn="r"/>
                      <a:r>
                        <a:rPr lang="fr-BE" sz="1600" dirty="0" smtClean="0"/>
                        <a:t>S4</a:t>
                      </a:r>
                      <a:endParaRPr lang="fr-BE" sz="1600" dirty="0"/>
                    </a:p>
                  </a:txBody>
                  <a:tcPr>
                    <a:solidFill>
                      <a:schemeClr val="accent5">
                        <a:lumMod val="40000"/>
                        <a:lumOff val="60000"/>
                      </a:schemeClr>
                    </a:solidFill>
                  </a:tcPr>
                </a:tc>
                <a:tc>
                  <a:txBody>
                    <a:bodyPr/>
                    <a:lstStyle/>
                    <a:p>
                      <a:endParaRPr lang="fr-BE" dirty="0"/>
                    </a:p>
                  </a:txBody>
                  <a:tcPr>
                    <a:solidFill>
                      <a:schemeClr val="accent5">
                        <a:lumMod val="40000"/>
                        <a:lumOff val="60000"/>
                      </a:schemeClr>
                    </a:solidFill>
                  </a:tcPr>
                </a:tc>
                <a:tc>
                  <a:txBody>
                    <a:bodyPr/>
                    <a:lstStyle/>
                    <a:p>
                      <a:endParaRPr lang="fr-BE" dirty="0"/>
                    </a:p>
                  </a:txBody>
                  <a:tcPr>
                    <a:solidFill>
                      <a:schemeClr val="accent5">
                        <a:lumMod val="40000"/>
                        <a:lumOff val="60000"/>
                      </a:schemeClr>
                    </a:solidFill>
                  </a:tcPr>
                </a:tc>
                <a:tc>
                  <a:txBody>
                    <a:bodyPr/>
                    <a:lstStyle/>
                    <a:p>
                      <a:endParaRPr lang="fr-BE" dirty="0"/>
                    </a:p>
                  </a:txBody>
                  <a:tcPr>
                    <a:solidFill>
                      <a:schemeClr val="accent5">
                        <a:lumMod val="40000"/>
                        <a:lumOff val="60000"/>
                      </a:schemeClr>
                    </a:solidFill>
                  </a:tcPr>
                </a:tc>
                <a:tc>
                  <a:txBody>
                    <a:bodyPr/>
                    <a:lstStyle/>
                    <a:p>
                      <a:endParaRPr lang="fr-BE" dirty="0"/>
                    </a:p>
                  </a:txBody>
                  <a:tcPr>
                    <a:solidFill>
                      <a:schemeClr val="accent5">
                        <a:lumMod val="40000"/>
                        <a:lumOff val="60000"/>
                      </a:schemeClr>
                    </a:solidFill>
                  </a:tcPr>
                </a:tc>
                <a:tc>
                  <a:txBody>
                    <a:bodyPr/>
                    <a:lstStyle/>
                    <a:p>
                      <a:endParaRPr lang="fr-BE" dirty="0"/>
                    </a:p>
                  </a:txBody>
                  <a:tcPr>
                    <a:solidFill>
                      <a:schemeClr val="accent5">
                        <a:lumMod val="40000"/>
                        <a:lumOff val="60000"/>
                      </a:schemeClr>
                    </a:solidFill>
                  </a:tcPr>
                </a:tc>
                <a:tc>
                  <a:txBody>
                    <a:bodyPr/>
                    <a:lstStyle/>
                    <a:p>
                      <a:endParaRPr lang="fr-BE" dirty="0"/>
                    </a:p>
                  </a:txBody>
                  <a:tcPr>
                    <a:solidFill>
                      <a:schemeClr val="accent5">
                        <a:lumMod val="40000"/>
                        <a:lumOff val="60000"/>
                      </a:schemeClr>
                    </a:solidFill>
                  </a:tcPr>
                </a:tc>
                <a:tc>
                  <a:txBody>
                    <a:bodyPr/>
                    <a:lstStyle/>
                    <a:p>
                      <a:endParaRPr lang="fr-BE" dirty="0"/>
                    </a:p>
                  </a:txBody>
                  <a:tcPr>
                    <a:solidFill>
                      <a:schemeClr val="accent5">
                        <a:lumMod val="40000"/>
                        <a:lumOff val="60000"/>
                      </a:schemeClr>
                    </a:solidFill>
                  </a:tcPr>
                </a:tc>
                <a:tc>
                  <a:txBody>
                    <a:bodyPr/>
                    <a:lstStyle/>
                    <a:p>
                      <a:endParaRPr lang="fr-BE" dirty="0"/>
                    </a:p>
                  </a:txBody>
                  <a:tcPr>
                    <a:solidFill>
                      <a:schemeClr val="accent5">
                        <a:lumMod val="40000"/>
                        <a:lumOff val="60000"/>
                      </a:schemeClr>
                    </a:solidFill>
                  </a:tcPr>
                </a:tc>
                <a:tc>
                  <a:txBody>
                    <a:bodyPr/>
                    <a:lstStyle/>
                    <a:p>
                      <a:endParaRPr lang="fr-BE" dirty="0"/>
                    </a:p>
                  </a:txBody>
                  <a:tcPr>
                    <a:solidFill>
                      <a:schemeClr val="accent5">
                        <a:lumMod val="40000"/>
                        <a:lumOff val="60000"/>
                      </a:schemeClr>
                    </a:solidFill>
                  </a:tcPr>
                </a:tc>
                <a:tc>
                  <a:txBody>
                    <a:bodyPr/>
                    <a:lstStyle/>
                    <a:p>
                      <a:endParaRPr lang="fr-BE" dirty="0"/>
                    </a:p>
                  </a:txBody>
                  <a:tcPr>
                    <a:solidFill>
                      <a:schemeClr val="accent5">
                        <a:lumMod val="40000"/>
                        <a:lumOff val="60000"/>
                      </a:schemeClr>
                    </a:solidFill>
                  </a:tcPr>
                </a:tc>
                <a:tc>
                  <a:txBody>
                    <a:bodyPr/>
                    <a:lstStyle/>
                    <a:p>
                      <a:endParaRPr lang="fr-BE" dirty="0"/>
                    </a:p>
                  </a:txBody>
                  <a:tcPr>
                    <a:solidFill>
                      <a:schemeClr val="accent5">
                        <a:lumMod val="40000"/>
                        <a:lumOff val="60000"/>
                      </a:schemeClr>
                    </a:solidFill>
                  </a:tcPr>
                </a:tc>
                <a:tc>
                  <a:txBody>
                    <a:bodyPr/>
                    <a:lstStyle/>
                    <a:p>
                      <a:endParaRPr lang="fr-BE" dirty="0"/>
                    </a:p>
                  </a:txBody>
                  <a:tcPr>
                    <a:solidFill>
                      <a:schemeClr val="accent5">
                        <a:lumMod val="40000"/>
                        <a:lumOff val="60000"/>
                      </a:schemeClr>
                    </a:solidFill>
                  </a:tcPr>
                </a:tc>
                <a:tc>
                  <a:txBody>
                    <a:bodyPr/>
                    <a:lstStyle/>
                    <a:p>
                      <a:endParaRPr lang="fr-BE" dirty="0"/>
                    </a:p>
                  </a:txBody>
                  <a:tcPr>
                    <a:solidFill>
                      <a:schemeClr val="accent5">
                        <a:lumMod val="40000"/>
                        <a:lumOff val="60000"/>
                      </a:schemeClr>
                    </a:solidFill>
                  </a:tcPr>
                </a:tc>
              </a:tr>
              <a:tr h="405507">
                <a:tc>
                  <a:txBody>
                    <a:bodyPr/>
                    <a:lstStyle/>
                    <a:p>
                      <a:pPr algn="r"/>
                      <a:r>
                        <a:rPr lang="fr-BE" sz="1600" dirty="0" smtClean="0"/>
                        <a:t>S3</a:t>
                      </a:r>
                      <a:endParaRPr lang="fr-BE" sz="1600" dirty="0"/>
                    </a:p>
                  </a:txBody>
                  <a:tcPr>
                    <a:solidFill>
                      <a:schemeClr val="accent5">
                        <a:lumMod val="40000"/>
                        <a:lumOff val="60000"/>
                      </a:schemeClr>
                    </a:solidFill>
                  </a:tcPr>
                </a:tc>
                <a:tc>
                  <a:txBody>
                    <a:bodyPr/>
                    <a:lstStyle/>
                    <a:p>
                      <a:endParaRPr lang="fr-BE" dirty="0"/>
                    </a:p>
                  </a:txBody>
                  <a:tcPr>
                    <a:solidFill>
                      <a:schemeClr val="accent5">
                        <a:lumMod val="40000"/>
                        <a:lumOff val="60000"/>
                      </a:schemeClr>
                    </a:solidFill>
                  </a:tcPr>
                </a:tc>
                <a:tc>
                  <a:txBody>
                    <a:bodyPr/>
                    <a:lstStyle/>
                    <a:p>
                      <a:endParaRPr lang="fr-BE" dirty="0"/>
                    </a:p>
                  </a:txBody>
                  <a:tcPr>
                    <a:solidFill>
                      <a:schemeClr val="accent5">
                        <a:lumMod val="40000"/>
                        <a:lumOff val="60000"/>
                      </a:schemeClr>
                    </a:solidFill>
                  </a:tcPr>
                </a:tc>
                <a:tc>
                  <a:txBody>
                    <a:bodyPr/>
                    <a:lstStyle/>
                    <a:p>
                      <a:endParaRPr lang="fr-BE" dirty="0"/>
                    </a:p>
                  </a:txBody>
                  <a:tcPr>
                    <a:solidFill>
                      <a:schemeClr val="accent5">
                        <a:lumMod val="40000"/>
                        <a:lumOff val="60000"/>
                      </a:schemeClr>
                    </a:solidFill>
                  </a:tcPr>
                </a:tc>
                <a:tc>
                  <a:txBody>
                    <a:bodyPr/>
                    <a:lstStyle/>
                    <a:p>
                      <a:endParaRPr lang="fr-BE" dirty="0"/>
                    </a:p>
                  </a:txBody>
                  <a:tcPr>
                    <a:solidFill>
                      <a:schemeClr val="accent5">
                        <a:lumMod val="40000"/>
                        <a:lumOff val="60000"/>
                      </a:schemeClr>
                    </a:solidFill>
                  </a:tcPr>
                </a:tc>
                <a:tc>
                  <a:txBody>
                    <a:bodyPr/>
                    <a:lstStyle/>
                    <a:p>
                      <a:endParaRPr lang="fr-BE" dirty="0"/>
                    </a:p>
                  </a:txBody>
                  <a:tcPr>
                    <a:solidFill>
                      <a:schemeClr val="accent5">
                        <a:lumMod val="40000"/>
                        <a:lumOff val="60000"/>
                      </a:schemeClr>
                    </a:solidFill>
                  </a:tcPr>
                </a:tc>
                <a:tc>
                  <a:txBody>
                    <a:bodyPr/>
                    <a:lstStyle/>
                    <a:p>
                      <a:endParaRPr lang="fr-BE" dirty="0"/>
                    </a:p>
                  </a:txBody>
                  <a:tcPr>
                    <a:solidFill>
                      <a:schemeClr val="accent5">
                        <a:lumMod val="40000"/>
                        <a:lumOff val="60000"/>
                      </a:schemeClr>
                    </a:solidFill>
                  </a:tcPr>
                </a:tc>
                <a:tc>
                  <a:txBody>
                    <a:bodyPr/>
                    <a:lstStyle/>
                    <a:p>
                      <a:endParaRPr lang="fr-BE" dirty="0"/>
                    </a:p>
                  </a:txBody>
                  <a:tcPr>
                    <a:solidFill>
                      <a:schemeClr val="accent5">
                        <a:lumMod val="40000"/>
                        <a:lumOff val="60000"/>
                      </a:schemeClr>
                    </a:solidFill>
                  </a:tcPr>
                </a:tc>
                <a:tc>
                  <a:txBody>
                    <a:bodyPr/>
                    <a:lstStyle/>
                    <a:p>
                      <a:endParaRPr lang="fr-BE" dirty="0"/>
                    </a:p>
                  </a:txBody>
                  <a:tcPr>
                    <a:solidFill>
                      <a:schemeClr val="accent5">
                        <a:lumMod val="40000"/>
                        <a:lumOff val="60000"/>
                      </a:schemeClr>
                    </a:solidFill>
                  </a:tcPr>
                </a:tc>
                <a:tc>
                  <a:txBody>
                    <a:bodyPr/>
                    <a:lstStyle/>
                    <a:p>
                      <a:endParaRPr lang="fr-BE" dirty="0"/>
                    </a:p>
                  </a:txBody>
                  <a:tcPr>
                    <a:solidFill>
                      <a:schemeClr val="accent5">
                        <a:lumMod val="40000"/>
                        <a:lumOff val="60000"/>
                      </a:schemeClr>
                    </a:solidFill>
                  </a:tcPr>
                </a:tc>
                <a:tc>
                  <a:txBody>
                    <a:bodyPr/>
                    <a:lstStyle/>
                    <a:p>
                      <a:endParaRPr lang="fr-BE" dirty="0"/>
                    </a:p>
                  </a:txBody>
                  <a:tcPr>
                    <a:solidFill>
                      <a:schemeClr val="accent5">
                        <a:lumMod val="40000"/>
                        <a:lumOff val="60000"/>
                      </a:schemeClr>
                    </a:solidFill>
                  </a:tcPr>
                </a:tc>
                <a:tc>
                  <a:txBody>
                    <a:bodyPr/>
                    <a:lstStyle/>
                    <a:p>
                      <a:endParaRPr lang="fr-BE" dirty="0"/>
                    </a:p>
                  </a:txBody>
                  <a:tcPr>
                    <a:solidFill>
                      <a:schemeClr val="accent5">
                        <a:lumMod val="40000"/>
                        <a:lumOff val="60000"/>
                      </a:schemeClr>
                    </a:solidFill>
                  </a:tcPr>
                </a:tc>
                <a:tc>
                  <a:txBody>
                    <a:bodyPr/>
                    <a:lstStyle/>
                    <a:p>
                      <a:endParaRPr lang="fr-BE" dirty="0"/>
                    </a:p>
                  </a:txBody>
                  <a:tcPr>
                    <a:solidFill>
                      <a:schemeClr val="accent5">
                        <a:lumMod val="40000"/>
                        <a:lumOff val="60000"/>
                      </a:schemeClr>
                    </a:solidFill>
                  </a:tcPr>
                </a:tc>
                <a:tc>
                  <a:txBody>
                    <a:bodyPr/>
                    <a:lstStyle/>
                    <a:p>
                      <a:endParaRPr lang="fr-BE" dirty="0"/>
                    </a:p>
                  </a:txBody>
                  <a:tcPr>
                    <a:solidFill>
                      <a:schemeClr val="accent5">
                        <a:lumMod val="40000"/>
                        <a:lumOff val="60000"/>
                      </a:schemeClr>
                    </a:solidFill>
                  </a:tcPr>
                </a:tc>
              </a:tr>
              <a:tr h="405507">
                <a:tc>
                  <a:txBody>
                    <a:bodyPr/>
                    <a:lstStyle/>
                    <a:p>
                      <a:pPr algn="r"/>
                      <a:r>
                        <a:rPr lang="fr-BE" sz="1600" smtClean="0"/>
                        <a:t>S2</a:t>
                      </a:r>
                      <a:endParaRPr lang="fr-BE" sz="1600" dirty="0"/>
                    </a:p>
                  </a:txBody>
                  <a:tcPr>
                    <a:solidFill>
                      <a:schemeClr val="accent5">
                        <a:lumMod val="40000"/>
                        <a:lumOff val="60000"/>
                      </a:schemeClr>
                    </a:solidFill>
                  </a:tcPr>
                </a:tc>
                <a:tc>
                  <a:txBody>
                    <a:bodyPr/>
                    <a:lstStyle/>
                    <a:p>
                      <a:endParaRPr lang="fr-BE" dirty="0"/>
                    </a:p>
                  </a:txBody>
                  <a:tcPr>
                    <a:solidFill>
                      <a:schemeClr val="accent5">
                        <a:lumMod val="40000"/>
                        <a:lumOff val="60000"/>
                      </a:schemeClr>
                    </a:solidFill>
                  </a:tcPr>
                </a:tc>
                <a:tc>
                  <a:txBody>
                    <a:bodyPr/>
                    <a:lstStyle/>
                    <a:p>
                      <a:endParaRPr lang="fr-BE" dirty="0"/>
                    </a:p>
                  </a:txBody>
                  <a:tcPr>
                    <a:solidFill>
                      <a:schemeClr val="accent5">
                        <a:lumMod val="40000"/>
                        <a:lumOff val="60000"/>
                      </a:schemeClr>
                    </a:solidFill>
                  </a:tcPr>
                </a:tc>
                <a:tc>
                  <a:txBody>
                    <a:bodyPr/>
                    <a:lstStyle/>
                    <a:p>
                      <a:endParaRPr lang="fr-BE" dirty="0"/>
                    </a:p>
                  </a:txBody>
                  <a:tcPr>
                    <a:solidFill>
                      <a:schemeClr val="accent5">
                        <a:lumMod val="40000"/>
                        <a:lumOff val="60000"/>
                      </a:schemeClr>
                    </a:solidFill>
                  </a:tcPr>
                </a:tc>
                <a:tc>
                  <a:txBody>
                    <a:bodyPr/>
                    <a:lstStyle/>
                    <a:p>
                      <a:endParaRPr lang="fr-BE" dirty="0"/>
                    </a:p>
                  </a:txBody>
                  <a:tcPr>
                    <a:solidFill>
                      <a:schemeClr val="accent5">
                        <a:lumMod val="40000"/>
                        <a:lumOff val="60000"/>
                      </a:schemeClr>
                    </a:solidFill>
                  </a:tcPr>
                </a:tc>
                <a:tc>
                  <a:txBody>
                    <a:bodyPr/>
                    <a:lstStyle/>
                    <a:p>
                      <a:endParaRPr lang="fr-BE" dirty="0"/>
                    </a:p>
                  </a:txBody>
                  <a:tcPr>
                    <a:solidFill>
                      <a:schemeClr val="accent5">
                        <a:lumMod val="40000"/>
                        <a:lumOff val="60000"/>
                      </a:schemeClr>
                    </a:solidFill>
                  </a:tcPr>
                </a:tc>
                <a:tc>
                  <a:txBody>
                    <a:bodyPr/>
                    <a:lstStyle/>
                    <a:p>
                      <a:endParaRPr lang="fr-BE" dirty="0"/>
                    </a:p>
                  </a:txBody>
                  <a:tcPr>
                    <a:solidFill>
                      <a:schemeClr val="accent5">
                        <a:lumMod val="40000"/>
                        <a:lumOff val="60000"/>
                      </a:schemeClr>
                    </a:solidFill>
                  </a:tcPr>
                </a:tc>
                <a:tc>
                  <a:txBody>
                    <a:bodyPr/>
                    <a:lstStyle/>
                    <a:p>
                      <a:endParaRPr lang="fr-BE" dirty="0"/>
                    </a:p>
                  </a:txBody>
                  <a:tcPr>
                    <a:solidFill>
                      <a:schemeClr val="accent5">
                        <a:lumMod val="40000"/>
                        <a:lumOff val="60000"/>
                      </a:schemeClr>
                    </a:solidFill>
                  </a:tcPr>
                </a:tc>
                <a:tc>
                  <a:txBody>
                    <a:bodyPr/>
                    <a:lstStyle/>
                    <a:p>
                      <a:endParaRPr lang="fr-BE" dirty="0"/>
                    </a:p>
                  </a:txBody>
                  <a:tcPr>
                    <a:solidFill>
                      <a:schemeClr val="accent5">
                        <a:lumMod val="40000"/>
                        <a:lumOff val="60000"/>
                      </a:schemeClr>
                    </a:solidFill>
                  </a:tcPr>
                </a:tc>
                <a:tc>
                  <a:txBody>
                    <a:bodyPr/>
                    <a:lstStyle/>
                    <a:p>
                      <a:endParaRPr lang="fr-BE" dirty="0"/>
                    </a:p>
                  </a:txBody>
                  <a:tcPr>
                    <a:solidFill>
                      <a:schemeClr val="accent5">
                        <a:lumMod val="40000"/>
                        <a:lumOff val="60000"/>
                      </a:schemeClr>
                    </a:solidFill>
                  </a:tcPr>
                </a:tc>
                <a:tc>
                  <a:txBody>
                    <a:bodyPr/>
                    <a:lstStyle/>
                    <a:p>
                      <a:endParaRPr lang="fr-BE" dirty="0"/>
                    </a:p>
                  </a:txBody>
                  <a:tcPr>
                    <a:solidFill>
                      <a:schemeClr val="accent5">
                        <a:lumMod val="40000"/>
                        <a:lumOff val="60000"/>
                      </a:schemeClr>
                    </a:solidFill>
                  </a:tcPr>
                </a:tc>
                <a:tc>
                  <a:txBody>
                    <a:bodyPr/>
                    <a:lstStyle/>
                    <a:p>
                      <a:endParaRPr lang="fr-BE" dirty="0"/>
                    </a:p>
                  </a:txBody>
                  <a:tcPr>
                    <a:solidFill>
                      <a:schemeClr val="accent5">
                        <a:lumMod val="40000"/>
                        <a:lumOff val="60000"/>
                      </a:schemeClr>
                    </a:solidFill>
                  </a:tcPr>
                </a:tc>
                <a:tc>
                  <a:txBody>
                    <a:bodyPr/>
                    <a:lstStyle/>
                    <a:p>
                      <a:endParaRPr lang="fr-BE" dirty="0"/>
                    </a:p>
                  </a:txBody>
                  <a:tcPr>
                    <a:solidFill>
                      <a:schemeClr val="accent5">
                        <a:lumMod val="40000"/>
                        <a:lumOff val="60000"/>
                      </a:schemeClr>
                    </a:solidFill>
                  </a:tcPr>
                </a:tc>
                <a:tc>
                  <a:txBody>
                    <a:bodyPr/>
                    <a:lstStyle/>
                    <a:p>
                      <a:endParaRPr lang="fr-BE" dirty="0"/>
                    </a:p>
                  </a:txBody>
                  <a:tcPr>
                    <a:solidFill>
                      <a:schemeClr val="accent5">
                        <a:lumMod val="40000"/>
                        <a:lumOff val="60000"/>
                      </a:schemeClr>
                    </a:solidFill>
                  </a:tcPr>
                </a:tc>
              </a:tr>
              <a:tr h="405507">
                <a:tc>
                  <a:txBody>
                    <a:bodyPr/>
                    <a:lstStyle/>
                    <a:p>
                      <a:pPr algn="r"/>
                      <a:r>
                        <a:rPr lang="fr-BE" sz="1600" dirty="0" smtClean="0"/>
                        <a:t>S1</a:t>
                      </a:r>
                      <a:endParaRPr lang="fr-BE" sz="1600" dirty="0"/>
                    </a:p>
                  </a:txBody>
                  <a:tcPr>
                    <a:solidFill>
                      <a:schemeClr val="accent5">
                        <a:lumMod val="40000"/>
                        <a:lumOff val="60000"/>
                      </a:schemeClr>
                    </a:solidFill>
                  </a:tcPr>
                </a:tc>
                <a:tc>
                  <a:txBody>
                    <a:bodyPr/>
                    <a:lstStyle/>
                    <a:p>
                      <a:endParaRPr lang="fr-BE" dirty="0"/>
                    </a:p>
                  </a:txBody>
                  <a:tcPr>
                    <a:solidFill>
                      <a:schemeClr val="accent5">
                        <a:lumMod val="40000"/>
                        <a:lumOff val="60000"/>
                      </a:schemeClr>
                    </a:solidFill>
                  </a:tcPr>
                </a:tc>
                <a:tc>
                  <a:txBody>
                    <a:bodyPr/>
                    <a:lstStyle/>
                    <a:p>
                      <a:endParaRPr lang="fr-BE" dirty="0"/>
                    </a:p>
                  </a:txBody>
                  <a:tcPr>
                    <a:solidFill>
                      <a:schemeClr val="accent5">
                        <a:lumMod val="40000"/>
                        <a:lumOff val="60000"/>
                      </a:schemeClr>
                    </a:solidFill>
                  </a:tcPr>
                </a:tc>
                <a:tc>
                  <a:txBody>
                    <a:bodyPr/>
                    <a:lstStyle/>
                    <a:p>
                      <a:endParaRPr lang="fr-BE" dirty="0"/>
                    </a:p>
                  </a:txBody>
                  <a:tcPr>
                    <a:solidFill>
                      <a:schemeClr val="accent5">
                        <a:lumMod val="40000"/>
                        <a:lumOff val="60000"/>
                      </a:schemeClr>
                    </a:solidFill>
                  </a:tcPr>
                </a:tc>
                <a:tc>
                  <a:txBody>
                    <a:bodyPr/>
                    <a:lstStyle/>
                    <a:p>
                      <a:endParaRPr lang="fr-BE" dirty="0"/>
                    </a:p>
                  </a:txBody>
                  <a:tcPr>
                    <a:solidFill>
                      <a:schemeClr val="accent5">
                        <a:lumMod val="40000"/>
                        <a:lumOff val="60000"/>
                      </a:schemeClr>
                    </a:solidFill>
                  </a:tcPr>
                </a:tc>
                <a:tc>
                  <a:txBody>
                    <a:bodyPr/>
                    <a:lstStyle/>
                    <a:p>
                      <a:endParaRPr lang="fr-BE" dirty="0"/>
                    </a:p>
                  </a:txBody>
                  <a:tcPr>
                    <a:solidFill>
                      <a:schemeClr val="accent5">
                        <a:lumMod val="40000"/>
                        <a:lumOff val="60000"/>
                      </a:schemeClr>
                    </a:solidFill>
                  </a:tcPr>
                </a:tc>
                <a:tc>
                  <a:txBody>
                    <a:bodyPr/>
                    <a:lstStyle/>
                    <a:p>
                      <a:endParaRPr lang="fr-BE" dirty="0"/>
                    </a:p>
                  </a:txBody>
                  <a:tcPr>
                    <a:solidFill>
                      <a:schemeClr val="accent5">
                        <a:lumMod val="40000"/>
                        <a:lumOff val="60000"/>
                      </a:schemeClr>
                    </a:solidFill>
                  </a:tcPr>
                </a:tc>
                <a:tc>
                  <a:txBody>
                    <a:bodyPr/>
                    <a:lstStyle/>
                    <a:p>
                      <a:endParaRPr lang="fr-BE" dirty="0"/>
                    </a:p>
                  </a:txBody>
                  <a:tcPr>
                    <a:solidFill>
                      <a:schemeClr val="accent5">
                        <a:lumMod val="40000"/>
                        <a:lumOff val="60000"/>
                      </a:schemeClr>
                    </a:solidFill>
                  </a:tcPr>
                </a:tc>
                <a:tc>
                  <a:txBody>
                    <a:bodyPr/>
                    <a:lstStyle/>
                    <a:p>
                      <a:endParaRPr lang="fr-BE" dirty="0"/>
                    </a:p>
                  </a:txBody>
                  <a:tcPr>
                    <a:solidFill>
                      <a:schemeClr val="accent5">
                        <a:lumMod val="40000"/>
                        <a:lumOff val="60000"/>
                      </a:schemeClr>
                    </a:solidFill>
                  </a:tcPr>
                </a:tc>
                <a:tc>
                  <a:txBody>
                    <a:bodyPr/>
                    <a:lstStyle/>
                    <a:p>
                      <a:endParaRPr lang="fr-BE" dirty="0"/>
                    </a:p>
                  </a:txBody>
                  <a:tcPr>
                    <a:solidFill>
                      <a:schemeClr val="accent5">
                        <a:lumMod val="40000"/>
                        <a:lumOff val="60000"/>
                      </a:schemeClr>
                    </a:solidFill>
                  </a:tcPr>
                </a:tc>
                <a:tc>
                  <a:txBody>
                    <a:bodyPr/>
                    <a:lstStyle/>
                    <a:p>
                      <a:endParaRPr lang="fr-BE" dirty="0"/>
                    </a:p>
                  </a:txBody>
                  <a:tcPr>
                    <a:solidFill>
                      <a:schemeClr val="accent5">
                        <a:lumMod val="40000"/>
                        <a:lumOff val="60000"/>
                      </a:schemeClr>
                    </a:solidFill>
                  </a:tcPr>
                </a:tc>
                <a:tc>
                  <a:txBody>
                    <a:bodyPr/>
                    <a:lstStyle/>
                    <a:p>
                      <a:endParaRPr lang="fr-BE" dirty="0"/>
                    </a:p>
                  </a:txBody>
                  <a:tcPr>
                    <a:solidFill>
                      <a:schemeClr val="accent5">
                        <a:lumMod val="40000"/>
                        <a:lumOff val="60000"/>
                      </a:schemeClr>
                    </a:solidFill>
                  </a:tcPr>
                </a:tc>
                <a:tc>
                  <a:txBody>
                    <a:bodyPr/>
                    <a:lstStyle/>
                    <a:p>
                      <a:endParaRPr lang="fr-BE" dirty="0"/>
                    </a:p>
                  </a:txBody>
                  <a:tcPr>
                    <a:solidFill>
                      <a:schemeClr val="accent5">
                        <a:lumMod val="40000"/>
                        <a:lumOff val="60000"/>
                      </a:schemeClr>
                    </a:solidFill>
                  </a:tcPr>
                </a:tc>
                <a:tc>
                  <a:txBody>
                    <a:bodyPr/>
                    <a:lstStyle/>
                    <a:p>
                      <a:endParaRPr lang="fr-BE" dirty="0"/>
                    </a:p>
                  </a:txBody>
                  <a:tcPr>
                    <a:solidFill>
                      <a:schemeClr val="accent5">
                        <a:lumMod val="40000"/>
                        <a:lumOff val="60000"/>
                      </a:schemeClr>
                    </a:solidFill>
                  </a:tcPr>
                </a:tc>
              </a:tr>
              <a:tr h="405507">
                <a:tc>
                  <a:txBody>
                    <a:bodyPr/>
                    <a:lstStyle/>
                    <a:p>
                      <a:pPr algn="r"/>
                      <a:r>
                        <a:rPr lang="fr-BE" sz="1600" dirty="0" smtClean="0"/>
                        <a:t>P6</a:t>
                      </a:r>
                      <a:endParaRPr lang="fr-BE" sz="1600" dirty="0"/>
                    </a:p>
                  </a:txBody>
                  <a:tcPr>
                    <a:solidFill>
                      <a:schemeClr val="accent5">
                        <a:lumMod val="40000"/>
                        <a:lumOff val="60000"/>
                      </a:schemeClr>
                    </a:solidFill>
                  </a:tcPr>
                </a:tc>
                <a:tc>
                  <a:txBody>
                    <a:bodyPr/>
                    <a:lstStyle/>
                    <a:p>
                      <a:endParaRPr lang="fr-BE" dirty="0"/>
                    </a:p>
                  </a:txBody>
                  <a:tcPr>
                    <a:solidFill>
                      <a:schemeClr val="accent5">
                        <a:lumMod val="40000"/>
                        <a:lumOff val="60000"/>
                      </a:schemeClr>
                    </a:solidFill>
                  </a:tcPr>
                </a:tc>
                <a:tc>
                  <a:txBody>
                    <a:bodyPr/>
                    <a:lstStyle/>
                    <a:p>
                      <a:endParaRPr lang="fr-BE" dirty="0"/>
                    </a:p>
                  </a:txBody>
                  <a:tcPr>
                    <a:solidFill>
                      <a:schemeClr val="accent5">
                        <a:lumMod val="40000"/>
                        <a:lumOff val="60000"/>
                      </a:schemeClr>
                    </a:solidFill>
                  </a:tcPr>
                </a:tc>
                <a:tc>
                  <a:txBody>
                    <a:bodyPr/>
                    <a:lstStyle/>
                    <a:p>
                      <a:endParaRPr lang="fr-BE" dirty="0"/>
                    </a:p>
                  </a:txBody>
                  <a:tcPr>
                    <a:solidFill>
                      <a:schemeClr val="accent5">
                        <a:lumMod val="40000"/>
                        <a:lumOff val="60000"/>
                      </a:schemeClr>
                    </a:solidFill>
                  </a:tcPr>
                </a:tc>
                <a:tc>
                  <a:txBody>
                    <a:bodyPr/>
                    <a:lstStyle/>
                    <a:p>
                      <a:endParaRPr lang="fr-BE" dirty="0"/>
                    </a:p>
                  </a:txBody>
                  <a:tcPr>
                    <a:solidFill>
                      <a:schemeClr val="accent5">
                        <a:lumMod val="40000"/>
                        <a:lumOff val="60000"/>
                      </a:schemeClr>
                    </a:solidFill>
                  </a:tcPr>
                </a:tc>
                <a:tc>
                  <a:txBody>
                    <a:bodyPr/>
                    <a:lstStyle/>
                    <a:p>
                      <a:endParaRPr lang="fr-BE" dirty="0"/>
                    </a:p>
                  </a:txBody>
                  <a:tcPr>
                    <a:solidFill>
                      <a:schemeClr val="accent5">
                        <a:lumMod val="40000"/>
                        <a:lumOff val="60000"/>
                      </a:schemeClr>
                    </a:solidFill>
                  </a:tcPr>
                </a:tc>
                <a:tc>
                  <a:txBody>
                    <a:bodyPr/>
                    <a:lstStyle/>
                    <a:p>
                      <a:endParaRPr lang="fr-BE" dirty="0"/>
                    </a:p>
                  </a:txBody>
                  <a:tcPr>
                    <a:solidFill>
                      <a:schemeClr val="accent5">
                        <a:lumMod val="40000"/>
                        <a:lumOff val="60000"/>
                      </a:schemeClr>
                    </a:solidFill>
                  </a:tcPr>
                </a:tc>
                <a:tc>
                  <a:txBody>
                    <a:bodyPr/>
                    <a:lstStyle/>
                    <a:p>
                      <a:endParaRPr lang="fr-BE" dirty="0"/>
                    </a:p>
                  </a:txBody>
                  <a:tcPr>
                    <a:solidFill>
                      <a:schemeClr val="accent5">
                        <a:lumMod val="40000"/>
                        <a:lumOff val="60000"/>
                      </a:schemeClr>
                    </a:solidFill>
                  </a:tcPr>
                </a:tc>
                <a:tc>
                  <a:txBody>
                    <a:bodyPr/>
                    <a:lstStyle/>
                    <a:p>
                      <a:endParaRPr lang="fr-BE" dirty="0"/>
                    </a:p>
                  </a:txBody>
                  <a:tcPr>
                    <a:solidFill>
                      <a:schemeClr val="accent5">
                        <a:lumMod val="40000"/>
                        <a:lumOff val="60000"/>
                      </a:schemeClr>
                    </a:solidFill>
                  </a:tcPr>
                </a:tc>
                <a:tc>
                  <a:txBody>
                    <a:bodyPr/>
                    <a:lstStyle/>
                    <a:p>
                      <a:endParaRPr lang="fr-BE" dirty="0"/>
                    </a:p>
                  </a:txBody>
                  <a:tcPr>
                    <a:solidFill>
                      <a:schemeClr val="accent5">
                        <a:lumMod val="40000"/>
                        <a:lumOff val="60000"/>
                      </a:schemeClr>
                    </a:solidFill>
                  </a:tcPr>
                </a:tc>
                <a:tc>
                  <a:txBody>
                    <a:bodyPr/>
                    <a:lstStyle/>
                    <a:p>
                      <a:endParaRPr lang="fr-BE" dirty="0"/>
                    </a:p>
                  </a:txBody>
                  <a:tcPr>
                    <a:solidFill>
                      <a:schemeClr val="accent5">
                        <a:lumMod val="40000"/>
                        <a:lumOff val="60000"/>
                      </a:schemeClr>
                    </a:solidFill>
                  </a:tcPr>
                </a:tc>
                <a:tc>
                  <a:txBody>
                    <a:bodyPr/>
                    <a:lstStyle/>
                    <a:p>
                      <a:endParaRPr lang="fr-BE" dirty="0"/>
                    </a:p>
                  </a:txBody>
                  <a:tcPr>
                    <a:solidFill>
                      <a:schemeClr val="accent5">
                        <a:lumMod val="40000"/>
                        <a:lumOff val="60000"/>
                      </a:schemeClr>
                    </a:solidFill>
                  </a:tcPr>
                </a:tc>
                <a:tc>
                  <a:txBody>
                    <a:bodyPr/>
                    <a:lstStyle/>
                    <a:p>
                      <a:endParaRPr lang="fr-BE" dirty="0"/>
                    </a:p>
                  </a:txBody>
                  <a:tcPr>
                    <a:solidFill>
                      <a:schemeClr val="accent5">
                        <a:lumMod val="40000"/>
                        <a:lumOff val="60000"/>
                      </a:schemeClr>
                    </a:solidFill>
                  </a:tcPr>
                </a:tc>
                <a:tc>
                  <a:txBody>
                    <a:bodyPr/>
                    <a:lstStyle/>
                    <a:p>
                      <a:endParaRPr lang="fr-BE" dirty="0"/>
                    </a:p>
                  </a:txBody>
                  <a:tcPr>
                    <a:solidFill>
                      <a:schemeClr val="accent5">
                        <a:lumMod val="40000"/>
                        <a:lumOff val="60000"/>
                      </a:schemeClr>
                    </a:solidFill>
                  </a:tcPr>
                </a:tc>
              </a:tr>
              <a:tr h="405507">
                <a:tc>
                  <a:txBody>
                    <a:bodyPr/>
                    <a:lstStyle/>
                    <a:p>
                      <a:pPr algn="r"/>
                      <a:r>
                        <a:rPr lang="fr-BE" sz="1600" dirty="0" smtClean="0"/>
                        <a:t>P5</a:t>
                      </a:r>
                      <a:endParaRPr lang="fr-BE" sz="1600" dirty="0"/>
                    </a:p>
                  </a:txBody>
                  <a:tcPr>
                    <a:solidFill>
                      <a:schemeClr val="accent5">
                        <a:lumMod val="40000"/>
                        <a:lumOff val="60000"/>
                      </a:schemeClr>
                    </a:solidFill>
                  </a:tcPr>
                </a:tc>
                <a:tc>
                  <a:txBody>
                    <a:bodyPr/>
                    <a:lstStyle/>
                    <a:p>
                      <a:endParaRPr lang="fr-BE" dirty="0"/>
                    </a:p>
                  </a:txBody>
                  <a:tcPr>
                    <a:solidFill>
                      <a:schemeClr val="accent5">
                        <a:lumMod val="40000"/>
                        <a:lumOff val="60000"/>
                      </a:schemeClr>
                    </a:solidFill>
                  </a:tcPr>
                </a:tc>
                <a:tc>
                  <a:txBody>
                    <a:bodyPr/>
                    <a:lstStyle/>
                    <a:p>
                      <a:endParaRPr lang="fr-BE" dirty="0"/>
                    </a:p>
                  </a:txBody>
                  <a:tcPr>
                    <a:solidFill>
                      <a:schemeClr val="accent5">
                        <a:lumMod val="40000"/>
                        <a:lumOff val="60000"/>
                      </a:schemeClr>
                    </a:solidFill>
                  </a:tcPr>
                </a:tc>
                <a:tc>
                  <a:txBody>
                    <a:bodyPr/>
                    <a:lstStyle/>
                    <a:p>
                      <a:endParaRPr lang="fr-BE" dirty="0"/>
                    </a:p>
                  </a:txBody>
                  <a:tcPr>
                    <a:solidFill>
                      <a:schemeClr val="accent5">
                        <a:lumMod val="40000"/>
                        <a:lumOff val="60000"/>
                      </a:schemeClr>
                    </a:solidFill>
                  </a:tcPr>
                </a:tc>
                <a:tc>
                  <a:txBody>
                    <a:bodyPr/>
                    <a:lstStyle/>
                    <a:p>
                      <a:endParaRPr lang="fr-BE" dirty="0"/>
                    </a:p>
                  </a:txBody>
                  <a:tcPr>
                    <a:solidFill>
                      <a:schemeClr val="accent5">
                        <a:lumMod val="40000"/>
                        <a:lumOff val="60000"/>
                      </a:schemeClr>
                    </a:solidFill>
                  </a:tcPr>
                </a:tc>
                <a:tc>
                  <a:txBody>
                    <a:bodyPr/>
                    <a:lstStyle/>
                    <a:p>
                      <a:endParaRPr lang="fr-BE" dirty="0"/>
                    </a:p>
                  </a:txBody>
                  <a:tcPr>
                    <a:solidFill>
                      <a:schemeClr val="accent5">
                        <a:lumMod val="40000"/>
                        <a:lumOff val="60000"/>
                      </a:schemeClr>
                    </a:solidFill>
                  </a:tcPr>
                </a:tc>
                <a:tc>
                  <a:txBody>
                    <a:bodyPr/>
                    <a:lstStyle/>
                    <a:p>
                      <a:endParaRPr lang="fr-BE" dirty="0"/>
                    </a:p>
                  </a:txBody>
                  <a:tcPr>
                    <a:solidFill>
                      <a:schemeClr val="accent5">
                        <a:lumMod val="40000"/>
                        <a:lumOff val="60000"/>
                      </a:schemeClr>
                    </a:solidFill>
                  </a:tcPr>
                </a:tc>
                <a:tc>
                  <a:txBody>
                    <a:bodyPr/>
                    <a:lstStyle/>
                    <a:p>
                      <a:endParaRPr lang="fr-BE" dirty="0"/>
                    </a:p>
                  </a:txBody>
                  <a:tcPr>
                    <a:solidFill>
                      <a:schemeClr val="accent5">
                        <a:lumMod val="40000"/>
                        <a:lumOff val="60000"/>
                      </a:schemeClr>
                    </a:solidFill>
                  </a:tcPr>
                </a:tc>
                <a:tc>
                  <a:txBody>
                    <a:bodyPr/>
                    <a:lstStyle/>
                    <a:p>
                      <a:endParaRPr lang="fr-BE" dirty="0"/>
                    </a:p>
                  </a:txBody>
                  <a:tcPr>
                    <a:solidFill>
                      <a:schemeClr val="accent5">
                        <a:lumMod val="40000"/>
                        <a:lumOff val="60000"/>
                      </a:schemeClr>
                    </a:solidFill>
                  </a:tcPr>
                </a:tc>
                <a:tc>
                  <a:txBody>
                    <a:bodyPr/>
                    <a:lstStyle/>
                    <a:p>
                      <a:endParaRPr lang="fr-BE" dirty="0"/>
                    </a:p>
                  </a:txBody>
                  <a:tcPr>
                    <a:solidFill>
                      <a:schemeClr val="accent5">
                        <a:lumMod val="40000"/>
                        <a:lumOff val="60000"/>
                      </a:schemeClr>
                    </a:solidFill>
                  </a:tcPr>
                </a:tc>
                <a:tc>
                  <a:txBody>
                    <a:bodyPr/>
                    <a:lstStyle/>
                    <a:p>
                      <a:endParaRPr lang="fr-BE" dirty="0"/>
                    </a:p>
                  </a:txBody>
                  <a:tcPr>
                    <a:solidFill>
                      <a:schemeClr val="accent5">
                        <a:lumMod val="40000"/>
                        <a:lumOff val="60000"/>
                      </a:schemeClr>
                    </a:solidFill>
                  </a:tcPr>
                </a:tc>
                <a:tc>
                  <a:txBody>
                    <a:bodyPr/>
                    <a:lstStyle/>
                    <a:p>
                      <a:endParaRPr lang="fr-BE" dirty="0"/>
                    </a:p>
                  </a:txBody>
                  <a:tcPr>
                    <a:solidFill>
                      <a:schemeClr val="accent5">
                        <a:lumMod val="40000"/>
                        <a:lumOff val="60000"/>
                      </a:schemeClr>
                    </a:solidFill>
                  </a:tcPr>
                </a:tc>
                <a:tc>
                  <a:txBody>
                    <a:bodyPr/>
                    <a:lstStyle/>
                    <a:p>
                      <a:endParaRPr lang="fr-BE" dirty="0"/>
                    </a:p>
                  </a:txBody>
                  <a:tcPr>
                    <a:solidFill>
                      <a:schemeClr val="accent5">
                        <a:lumMod val="40000"/>
                        <a:lumOff val="60000"/>
                      </a:schemeClr>
                    </a:solidFill>
                  </a:tcPr>
                </a:tc>
                <a:tc>
                  <a:txBody>
                    <a:bodyPr/>
                    <a:lstStyle/>
                    <a:p>
                      <a:endParaRPr lang="fr-BE" dirty="0"/>
                    </a:p>
                  </a:txBody>
                  <a:tcPr>
                    <a:solidFill>
                      <a:schemeClr val="accent5">
                        <a:lumMod val="40000"/>
                        <a:lumOff val="60000"/>
                      </a:schemeClr>
                    </a:solidFill>
                  </a:tcPr>
                </a:tc>
              </a:tr>
              <a:tr h="405507">
                <a:tc>
                  <a:txBody>
                    <a:bodyPr/>
                    <a:lstStyle/>
                    <a:p>
                      <a:pPr algn="r"/>
                      <a:r>
                        <a:rPr lang="fr-BE" sz="1600" dirty="0" smtClean="0"/>
                        <a:t>P4</a:t>
                      </a:r>
                      <a:endParaRPr lang="fr-BE" sz="1600" dirty="0"/>
                    </a:p>
                  </a:txBody>
                  <a:tcPr>
                    <a:solidFill>
                      <a:schemeClr val="accent5">
                        <a:lumMod val="40000"/>
                        <a:lumOff val="60000"/>
                      </a:schemeClr>
                    </a:solidFill>
                  </a:tcPr>
                </a:tc>
                <a:tc>
                  <a:txBody>
                    <a:bodyPr/>
                    <a:lstStyle/>
                    <a:p>
                      <a:endParaRPr lang="fr-BE" dirty="0"/>
                    </a:p>
                  </a:txBody>
                  <a:tcPr>
                    <a:solidFill>
                      <a:schemeClr val="accent5">
                        <a:lumMod val="40000"/>
                        <a:lumOff val="60000"/>
                      </a:schemeClr>
                    </a:solidFill>
                  </a:tcPr>
                </a:tc>
                <a:tc>
                  <a:txBody>
                    <a:bodyPr/>
                    <a:lstStyle/>
                    <a:p>
                      <a:endParaRPr lang="fr-BE" dirty="0"/>
                    </a:p>
                  </a:txBody>
                  <a:tcPr>
                    <a:solidFill>
                      <a:schemeClr val="accent5">
                        <a:lumMod val="40000"/>
                        <a:lumOff val="60000"/>
                      </a:schemeClr>
                    </a:solidFill>
                  </a:tcPr>
                </a:tc>
                <a:tc>
                  <a:txBody>
                    <a:bodyPr/>
                    <a:lstStyle/>
                    <a:p>
                      <a:endParaRPr lang="fr-BE" dirty="0"/>
                    </a:p>
                  </a:txBody>
                  <a:tcPr>
                    <a:solidFill>
                      <a:schemeClr val="accent5">
                        <a:lumMod val="40000"/>
                        <a:lumOff val="60000"/>
                      </a:schemeClr>
                    </a:solidFill>
                  </a:tcPr>
                </a:tc>
                <a:tc>
                  <a:txBody>
                    <a:bodyPr/>
                    <a:lstStyle/>
                    <a:p>
                      <a:endParaRPr lang="fr-BE" dirty="0"/>
                    </a:p>
                  </a:txBody>
                  <a:tcPr>
                    <a:solidFill>
                      <a:schemeClr val="accent5">
                        <a:lumMod val="40000"/>
                        <a:lumOff val="60000"/>
                      </a:schemeClr>
                    </a:solidFill>
                  </a:tcPr>
                </a:tc>
                <a:tc>
                  <a:txBody>
                    <a:bodyPr/>
                    <a:lstStyle/>
                    <a:p>
                      <a:endParaRPr lang="fr-BE" dirty="0"/>
                    </a:p>
                  </a:txBody>
                  <a:tcPr>
                    <a:solidFill>
                      <a:schemeClr val="accent5">
                        <a:lumMod val="40000"/>
                        <a:lumOff val="60000"/>
                      </a:schemeClr>
                    </a:solidFill>
                  </a:tcPr>
                </a:tc>
                <a:tc>
                  <a:txBody>
                    <a:bodyPr/>
                    <a:lstStyle/>
                    <a:p>
                      <a:endParaRPr lang="fr-BE" dirty="0"/>
                    </a:p>
                  </a:txBody>
                  <a:tcPr>
                    <a:solidFill>
                      <a:schemeClr val="accent5">
                        <a:lumMod val="40000"/>
                        <a:lumOff val="60000"/>
                      </a:schemeClr>
                    </a:solidFill>
                  </a:tcPr>
                </a:tc>
                <a:tc>
                  <a:txBody>
                    <a:bodyPr/>
                    <a:lstStyle/>
                    <a:p>
                      <a:endParaRPr lang="fr-BE" dirty="0"/>
                    </a:p>
                  </a:txBody>
                  <a:tcPr>
                    <a:solidFill>
                      <a:schemeClr val="accent5">
                        <a:lumMod val="40000"/>
                        <a:lumOff val="60000"/>
                      </a:schemeClr>
                    </a:solidFill>
                  </a:tcPr>
                </a:tc>
                <a:tc>
                  <a:txBody>
                    <a:bodyPr/>
                    <a:lstStyle/>
                    <a:p>
                      <a:endParaRPr lang="fr-BE" dirty="0"/>
                    </a:p>
                  </a:txBody>
                  <a:tcPr>
                    <a:solidFill>
                      <a:schemeClr val="accent5">
                        <a:lumMod val="40000"/>
                        <a:lumOff val="60000"/>
                      </a:schemeClr>
                    </a:solidFill>
                  </a:tcPr>
                </a:tc>
                <a:tc>
                  <a:txBody>
                    <a:bodyPr/>
                    <a:lstStyle/>
                    <a:p>
                      <a:endParaRPr lang="fr-BE" dirty="0"/>
                    </a:p>
                  </a:txBody>
                  <a:tcPr>
                    <a:solidFill>
                      <a:schemeClr val="accent5">
                        <a:lumMod val="40000"/>
                        <a:lumOff val="60000"/>
                      </a:schemeClr>
                    </a:solidFill>
                  </a:tcPr>
                </a:tc>
                <a:tc>
                  <a:txBody>
                    <a:bodyPr/>
                    <a:lstStyle/>
                    <a:p>
                      <a:endParaRPr lang="fr-BE" dirty="0"/>
                    </a:p>
                  </a:txBody>
                  <a:tcPr>
                    <a:solidFill>
                      <a:schemeClr val="accent5">
                        <a:lumMod val="40000"/>
                        <a:lumOff val="60000"/>
                      </a:schemeClr>
                    </a:solidFill>
                  </a:tcPr>
                </a:tc>
                <a:tc>
                  <a:txBody>
                    <a:bodyPr/>
                    <a:lstStyle/>
                    <a:p>
                      <a:endParaRPr lang="fr-BE" dirty="0"/>
                    </a:p>
                  </a:txBody>
                  <a:tcPr>
                    <a:solidFill>
                      <a:schemeClr val="accent5">
                        <a:lumMod val="40000"/>
                        <a:lumOff val="60000"/>
                      </a:schemeClr>
                    </a:solidFill>
                  </a:tcPr>
                </a:tc>
                <a:tc>
                  <a:txBody>
                    <a:bodyPr/>
                    <a:lstStyle/>
                    <a:p>
                      <a:endParaRPr lang="fr-BE" dirty="0"/>
                    </a:p>
                  </a:txBody>
                  <a:tcPr>
                    <a:solidFill>
                      <a:schemeClr val="accent5">
                        <a:lumMod val="40000"/>
                        <a:lumOff val="60000"/>
                      </a:schemeClr>
                    </a:solidFill>
                  </a:tcPr>
                </a:tc>
                <a:tc>
                  <a:txBody>
                    <a:bodyPr/>
                    <a:lstStyle/>
                    <a:p>
                      <a:endParaRPr lang="fr-BE" dirty="0"/>
                    </a:p>
                  </a:txBody>
                  <a:tcPr>
                    <a:solidFill>
                      <a:schemeClr val="accent5">
                        <a:lumMod val="40000"/>
                        <a:lumOff val="60000"/>
                      </a:schemeClr>
                    </a:solidFill>
                  </a:tcPr>
                </a:tc>
              </a:tr>
              <a:tr h="405507">
                <a:tc>
                  <a:txBody>
                    <a:bodyPr/>
                    <a:lstStyle/>
                    <a:p>
                      <a:pPr algn="r"/>
                      <a:r>
                        <a:rPr lang="fr-BE" sz="1600" dirty="0" smtClean="0"/>
                        <a:t>P3</a:t>
                      </a:r>
                      <a:endParaRPr lang="fr-BE" sz="1600" dirty="0"/>
                    </a:p>
                  </a:txBody>
                  <a:tcPr>
                    <a:solidFill>
                      <a:schemeClr val="accent5">
                        <a:lumMod val="40000"/>
                        <a:lumOff val="60000"/>
                      </a:schemeClr>
                    </a:solidFill>
                  </a:tcPr>
                </a:tc>
                <a:tc>
                  <a:txBody>
                    <a:bodyPr/>
                    <a:lstStyle/>
                    <a:p>
                      <a:endParaRPr lang="fr-BE" dirty="0"/>
                    </a:p>
                  </a:txBody>
                  <a:tcPr>
                    <a:solidFill>
                      <a:schemeClr val="accent5">
                        <a:lumMod val="40000"/>
                        <a:lumOff val="60000"/>
                      </a:schemeClr>
                    </a:solidFill>
                  </a:tcPr>
                </a:tc>
                <a:tc>
                  <a:txBody>
                    <a:bodyPr/>
                    <a:lstStyle/>
                    <a:p>
                      <a:endParaRPr lang="fr-BE" dirty="0"/>
                    </a:p>
                  </a:txBody>
                  <a:tcPr>
                    <a:solidFill>
                      <a:schemeClr val="accent5">
                        <a:lumMod val="40000"/>
                        <a:lumOff val="60000"/>
                      </a:schemeClr>
                    </a:solidFill>
                  </a:tcPr>
                </a:tc>
                <a:tc>
                  <a:txBody>
                    <a:bodyPr/>
                    <a:lstStyle/>
                    <a:p>
                      <a:endParaRPr lang="fr-BE" dirty="0"/>
                    </a:p>
                  </a:txBody>
                  <a:tcPr>
                    <a:solidFill>
                      <a:schemeClr val="accent5">
                        <a:lumMod val="40000"/>
                        <a:lumOff val="60000"/>
                      </a:schemeClr>
                    </a:solidFill>
                  </a:tcPr>
                </a:tc>
                <a:tc>
                  <a:txBody>
                    <a:bodyPr/>
                    <a:lstStyle/>
                    <a:p>
                      <a:endParaRPr lang="fr-BE" dirty="0"/>
                    </a:p>
                  </a:txBody>
                  <a:tcPr>
                    <a:solidFill>
                      <a:schemeClr val="accent5">
                        <a:lumMod val="40000"/>
                        <a:lumOff val="60000"/>
                      </a:schemeClr>
                    </a:solidFill>
                  </a:tcPr>
                </a:tc>
                <a:tc>
                  <a:txBody>
                    <a:bodyPr/>
                    <a:lstStyle/>
                    <a:p>
                      <a:endParaRPr lang="fr-BE" dirty="0"/>
                    </a:p>
                  </a:txBody>
                  <a:tcPr>
                    <a:solidFill>
                      <a:schemeClr val="accent5">
                        <a:lumMod val="40000"/>
                        <a:lumOff val="60000"/>
                      </a:schemeClr>
                    </a:solidFill>
                  </a:tcPr>
                </a:tc>
                <a:tc>
                  <a:txBody>
                    <a:bodyPr/>
                    <a:lstStyle/>
                    <a:p>
                      <a:endParaRPr lang="fr-BE" dirty="0"/>
                    </a:p>
                  </a:txBody>
                  <a:tcPr>
                    <a:solidFill>
                      <a:schemeClr val="accent5">
                        <a:lumMod val="40000"/>
                        <a:lumOff val="60000"/>
                      </a:schemeClr>
                    </a:solidFill>
                  </a:tcPr>
                </a:tc>
                <a:tc>
                  <a:txBody>
                    <a:bodyPr/>
                    <a:lstStyle/>
                    <a:p>
                      <a:endParaRPr lang="fr-BE" dirty="0"/>
                    </a:p>
                  </a:txBody>
                  <a:tcPr>
                    <a:solidFill>
                      <a:schemeClr val="accent5">
                        <a:lumMod val="40000"/>
                        <a:lumOff val="60000"/>
                      </a:schemeClr>
                    </a:solidFill>
                  </a:tcPr>
                </a:tc>
                <a:tc>
                  <a:txBody>
                    <a:bodyPr/>
                    <a:lstStyle/>
                    <a:p>
                      <a:endParaRPr lang="fr-BE" dirty="0"/>
                    </a:p>
                  </a:txBody>
                  <a:tcPr>
                    <a:solidFill>
                      <a:schemeClr val="accent5">
                        <a:lumMod val="40000"/>
                        <a:lumOff val="60000"/>
                      </a:schemeClr>
                    </a:solidFill>
                  </a:tcPr>
                </a:tc>
                <a:tc>
                  <a:txBody>
                    <a:bodyPr/>
                    <a:lstStyle/>
                    <a:p>
                      <a:endParaRPr lang="fr-BE" dirty="0"/>
                    </a:p>
                  </a:txBody>
                  <a:tcPr>
                    <a:solidFill>
                      <a:schemeClr val="accent5">
                        <a:lumMod val="40000"/>
                        <a:lumOff val="60000"/>
                      </a:schemeClr>
                    </a:solidFill>
                  </a:tcPr>
                </a:tc>
                <a:tc>
                  <a:txBody>
                    <a:bodyPr/>
                    <a:lstStyle/>
                    <a:p>
                      <a:endParaRPr lang="fr-BE" dirty="0"/>
                    </a:p>
                  </a:txBody>
                  <a:tcPr>
                    <a:solidFill>
                      <a:schemeClr val="accent5">
                        <a:lumMod val="40000"/>
                        <a:lumOff val="60000"/>
                      </a:schemeClr>
                    </a:solidFill>
                  </a:tcPr>
                </a:tc>
                <a:tc>
                  <a:txBody>
                    <a:bodyPr/>
                    <a:lstStyle/>
                    <a:p>
                      <a:endParaRPr lang="fr-BE" dirty="0"/>
                    </a:p>
                  </a:txBody>
                  <a:tcPr>
                    <a:solidFill>
                      <a:schemeClr val="accent5">
                        <a:lumMod val="40000"/>
                        <a:lumOff val="60000"/>
                      </a:schemeClr>
                    </a:solidFill>
                  </a:tcPr>
                </a:tc>
                <a:tc>
                  <a:txBody>
                    <a:bodyPr/>
                    <a:lstStyle/>
                    <a:p>
                      <a:endParaRPr lang="fr-BE" dirty="0"/>
                    </a:p>
                  </a:txBody>
                  <a:tcPr>
                    <a:solidFill>
                      <a:schemeClr val="accent5">
                        <a:lumMod val="40000"/>
                        <a:lumOff val="60000"/>
                      </a:schemeClr>
                    </a:solidFill>
                  </a:tcPr>
                </a:tc>
                <a:tc>
                  <a:txBody>
                    <a:bodyPr/>
                    <a:lstStyle/>
                    <a:p>
                      <a:endParaRPr lang="fr-BE" dirty="0"/>
                    </a:p>
                  </a:txBody>
                  <a:tcPr>
                    <a:solidFill>
                      <a:schemeClr val="accent5">
                        <a:lumMod val="40000"/>
                        <a:lumOff val="60000"/>
                      </a:schemeClr>
                    </a:solidFill>
                  </a:tcPr>
                </a:tc>
              </a:tr>
              <a:tr h="405507">
                <a:tc>
                  <a:txBody>
                    <a:bodyPr/>
                    <a:lstStyle/>
                    <a:p>
                      <a:pPr algn="r"/>
                      <a:r>
                        <a:rPr lang="fr-BE" sz="1600" dirty="0" smtClean="0"/>
                        <a:t>P2</a:t>
                      </a:r>
                      <a:endParaRPr lang="fr-BE" sz="1600" dirty="0"/>
                    </a:p>
                  </a:txBody>
                  <a:tcPr>
                    <a:solidFill>
                      <a:schemeClr val="accent5">
                        <a:lumMod val="40000"/>
                        <a:lumOff val="60000"/>
                      </a:schemeClr>
                    </a:solidFill>
                  </a:tcPr>
                </a:tc>
                <a:tc>
                  <a:txBody>
                    <a:bodyPr/>
                    <a:lstStyle/>
                    <a:p>
                      <a:endParaRPr lang="fr-BE" dirty="0"/>
                    </a:p>
                  </a:txBody>
                  <a:tcPr>
                    <a:solidFill>
                      <a:schemeClr val="accent5">
                        <a:lumMod val="40000"/>
                        <a:lumOff val="60000"/>
                      </a:schemeClr>
                    </a:solidFill>
                  </a:tcPr>
                </a:tc>
                <a:tc>
                  <a:txBody>
                    <a:bodyPr/>
                    <a:lstStyle/>
                    <a:p>
                      <a:endParaRPr lang="fr-BE" dirty="0"/>
                    </a:p>
                  </a:txBody>
                  <a:tcPr>
                    <a:solidFill>
                      <a:schemeClr val="accent5">
                        <a:lumMod val="40000"/>
                        <a:lumOff val="60000"/>
                      </a:schemeClr>
                    </a:solidFill>
                  </a:tcPr>
                </a:tc>
                <a:tc>
                  <a:txBody>
                    <a:bodyPr/>
                    <a:lstStyle/>
                    <a:p>
                      <a:endParaRPr lang="fr-BE" dirty="0"/>
                    </a:p>
                  </a:txBody>
                  <a:tcPr>
                    <a:solidFill>
                      <a:schemeClr val="accent5">
                        <a:lumMod val="40000"/>
                        <a:lumOff val="60000"/>
                      </a:schemeClr>
                    </a:solidFill>
                  </a:tcPr>
                </a:tc>
                <a:tc>
                  <a:txBody>
                    <a:bodyPr/>
                    <a:lstStyle/>
                    <a:p>
                      <a:endParaRPr lang="fr-BE" dirty="0"/>
                    </a:p>
                  </a:txBody>
                  <a:tcPr>
                    <a:solidFill>
                      <a:schemeClr val="accent5">
                        <a:lumMod val="40000"/>
                        <a:lumOff val="60000"/>
                      </a:schemeClr>
                    </a:solidFill>
                  </a:tcPr>
                </a:tc>
                <a:tc>
                  <a:txBody>
                    <a:bodyPr/>
                    <a:lstStyle/>
                    <a:p>
                      <a:endParaRPr lang="fr-BE" dirty="0"/>
                    </a:p>
                  </a:txBody>
                  <a:tcPr>
                    <a:solidFill>
                      <a:schemeClr val="accent5">
                        <a:lumMod val="40000"/>
                        <a:lumOff val="60000"/>
                      </a:schemeClr>
                    </a:solidFill>
                  </a:tcPr>
                </a:tc>
                <a:tc>
                  <a:txBody>
                    <a:bodyPr/>
                    <a:lstStyle/>
                    <a:p>
                      <a:endParaRPr lang="fr-BE" dirty="0"/>
                    </a:p>
                  </a:txBody>
                  <a:tcPr>
                    <a:solidFill>
                      <a:schemeClr val="accent5">
                        <a:lumMod val="40000"/>
                        <a:lumOff val="60000"/>
                      </a:schemeClr>
                    </a:solidFill>
                  </a:tcPr>
                </a:tc>
                <a:tc>
                  <a:txBody>
                    <a:bodyPr/>
                    <a:lstStyle/>
                    <a:p>
                      <a:endParaRPr lang="fr-BE" dirty="0"/>
                    </a:p>
                  </a:txBody>
                  <a:tcPr>
                    <a:solidFill>
                      <a:schemeClr val="accent5">
                        <a:lumMod val="40000"/>
                        <a:lumOff val="60000"/>
                      </a:schemeClr>
                    </a:solidFill>
                  </a:tcPr>
                </a:tc>
                <a:tc>
                  <a:txBody>
                    <a:bodyPr/>
                    <a:lstStyle/>
                    <a:p>
                      <a:endParaRPr lang="fr-BE" dirty="0"/>
                    </a:p>
                  </a:txBody>
                  <a:tcPr>
                    <a:solidFill>
                      <a:schemeClr val="accent5">
                        <a:lumMod val="40000"/>
                        <a:lumOff val="60000"/>
                      </a:schemeClr>
                    </a:solidFill>
                  </a:tcPr>
                </a:tc>
                <a:tc>
                  <a:txBody>
                    <a:bodyPr/>
                    <a:lstStyle/>
                    <a:p>
                      <a:endParaRPr lang="fr-BE" dirty="0"/>
                    </a:p>
                  </a:txBody>
                  <a:tcPr>
                    <a:solidFill>
                      <a:schemeClr val="accent5">
                        <a:lumMod val="40000"/>
                        <a:lumOff val="60000"/>
                      </a:schemeClr>
                    </a:solidFill>
                  </a:tcPr>
                </a:tc>
                <a:tc>
                  <a:txBody>
                    <a:bodyPr/>
                    <a:lstStyle/>
                    <a:p>
                      <a:endParaRPr lang="fr-BE" dirty="0"/>
                    </a:p>
                  </a:txBody>
                  <a:tcPr>
                    <a:solidFill>
                      <a:schemeClr val="accent5">
                        <a:lumMod val="40000"/>
                        <a:lumOff val="60000"/>
                      </a:schemeClr>
                    </a:solidFill>
                  </a:tcPr>
                </a:tc>
                <a:tc>
                  <a:txBody>
                    <a:bodyPr/>
                    <a:lstStyle/>
                    <a:p>
                      <a:endParaRPr lang="fr-BE" dirty="0"/>
                    </a:p>
                  </a:txBody>
                  <a:tcPr>
                    <a:solidFill>
                      <a:schemeClr val="accent5">
                        <a:lumMod val="40000"/>
                        <a:lumOff val="60000"/>
                      </a:schemeClr>
                    </a:solidFill>
                  </a:tcPr>
                </a:tc>
                <a:tc>
                  <a:txBody>
                    <a:bodyPr/>
                    <a:lstStyle/>
                    <a:p>
                      <a:endParaRPr lang="fr-BE" dirty="0"/>
                    </a:p>
                  </a:txBody>
                  <a:tcPr>
                    <a:solidFill>
                      <a:schemeClr val="accent5">
                        <a:lumMod val="40000"/>
                        <a:lumOff val="60000"/>
                      </a:schemeClr>
                    </a:solidFill>
                  </a:tcPr>
                </a:tc>
                <a:tc>
                  <a:txBody>
                    <a:bodyPr/>
                    <a:lstStyle/>
                    <a:p>
                      <a:endParaRPr lang="fr-BE" dirty="0"/>
                    </a:p>
                  </a:txBody>
                  <a:tcPr>
                    <a:solidFill>
                      <a:schemeClr val="accent5">
                        <a:lumMod val="40000"/>
                        <a:lumOff val="60000"/>
                      </a:schemeClr>
                    </a:solidFill>
                  </a:tcPr>
                </a:tc>
              </a:tr>
              <a:tr h="405507">
                <a:tc>
                  <a:txBody>
                    <a:bodyPr/>
                    <a:lstStyle/>
                    <a:p>
                      <a:pPr algn="r"/>
                      <a:r>
                        <a:rPr lang="fr-BE" sz="1600" dirty="0" smtClean="0"/>
                        <a:t>P1</a:t>
                      </a:r>
                      <a:endParaRPr lang="fr-BE" sz="1600" dirty="0"/>
                    </a:p>
                  </a:txBody>
                  <a:tcPr>
                    <a:solidFill>
                      <a:schemeClr val="accent5">
                        <a:lumMod val="40000"/>
                        <a:lumOff val="60000"/>
                      </a:schemeClr>
                    </a:solidFill>
                  </a:tcPr>
                </a:tc>
                <a:tc>
                  <a:txBody>
                    <a:bodyPr/>
                    <a:lstStyle/>
                    <a:p>
                      <a:endParaRPr lang="fr-BE" dirty="0"/>
                    </a:p>
                  </a:txBody>
                  <a:tcPr>
                    <a:solidFill>
                      <a:schemeClr val="accent5">
                        <a:lumMod val="40000"/>
                        <a:lumOff val="60000"/>
                      </a:schemeClr>
                    </a:solidFill>
                  </a:tcPr>
                </a:tc>
                <a:tc>
                  <a:txBody>
                    <a:bodyPr/>
                    <a:lstStyle/>
                    <a:p>
                      <a:endParaRPr lang="fr-BE" dirty="0"/>
                    </a:p>
                  </a:txBody>
                  <a:tcPr>
                    <a:solidFill>
                      <a:schemeClr val="accent5">
                        <a:lumMod val="40000"/>
                        <a:lumOff val="60000"/>
                      </a:schemeClr>
                    </a:solidFill>
                  </a:tcPr>
                </a:tc>
                <a:tc>
                  <a:txBody>
                    <a:bodyPr/>
                    <a:lstStyle/>
                    <a:p>
                      <a:endParaRPr lang="fr-BE" dirty="0"/>
                    </a:p>
                  </a:txBody>
                  <a:tcPr>
                    <a:solidFill>
                      <a:schemeClr val="accent5">
                        <a:lumMod val="40000"/>
                        <a:lumOff val="60000"/>
                      </a:schemeClr>
                    </a:solidFill>
                  </a:tcPr>
                </a:tc>
                <a:tc>
                  <a:txBody>
                    <a:bodyPr/>
                    <a:lstStyle/>
                    <a:p>
                      <a:endParaRPr lang="fr-BE" dirty="0"/>
                    </a:p>
                  </a:txBody>
                  <a:tcPr>
                    <a:solidFill>
                      <a:schemeClr val="accent5">
                        <a:lumMod val="40000"/>
                        <a:lumOff val="60000"/>
                      </a:schemeClr>
                    </a:solidFill>
                  </a:tcPr>
                </a:tc>
                <a:tc>
                  <a:txBody>
                    <a:bodyPr/>
                    <a:lstStyle/>
                    <a:p>
                      <a:endParaRPr lang="fr-BE" dirty="0"/>
                    </a:p>
                  </a:txBody>
                  <a:tcPr>
                    <a:solidFill>
                      <a:schemeClr val="accent5">
                        <a:lumMod val="40000"/>
                        <a:lumOff val="60000"/>
                      </a:schemeClr>
                    </a:solidFill>
                  </a:tcPr>
                </a:tc>
                <a:tc>
                  <a:txBody>
                    <a:bodyPr/>
                    <a:lstStyle/>
                    <a:p>
                      <a:endParaRPr lang="fr-BE" dirty="0"/>
                    </a:p>
                  </a:txBody>
                  <a:tcPr>
                    <a:solidFill>
                      <a:schemeClr val="accent5">
                        <a:lumMod val="40000"/>
                        <a:lumOff val="60000"/>
                      </a:schemeClr>
                    </a:solidFill>
                  </a:tcPr>
                </a:tc>
                <a:tc>
                  <a:txBody>
                    <a:bodyPr/>
                    <a:lstStyle/>
                    <a:p>
                      <a:endParaRPr lang="fr-BE" dirty="0"/>
                    </a:p>
                  </a:txBody>
                  <a:tcPr>
                    <a:solidFill>
                      <a:schemeClr val="accent5">
                        <a:lumMod val="40000"/>
                        <a:lumOff val="60000"/>
                      </a:schemeClr>
                    </a:solidFill>
                  </a:tcPr>
                </a:tc>
                <a:tc>
                  <a:txBody>
                    <a:bodyPr/>
                    <a:lstStyle/>
                    <a:p>
                      <a:endParaRPr lang="fr-BE" dirty="0"/>
                    </a:p>
                  </a:txBody>
                  <a:tcPr>
                    <a:solidFill>
                      <a:schemeClr val="accent5">
                        <a:lumMod val="40000"/>
                        <a:lumOff val="60000"/>
                      </a:schemeClr>
                    </a:solidFill>
                  </a:tcPr>
                </a:tc>
                <a:tc>
                  <a:txBody>
                    <a:bodyPr/>
                    <a:lstStyle/>
                    <a:p>
                      <a:endParaRPr lang="fr-BE" dirty="0"/>
                    </a:p>
                  </a:txBody>
                  <a:tcPr>
                    <a:solidFill>
                      <a:schemeClr val="accent5">
                        <a:lumMod val="40000"/>
                        <a:lumOff val="60000"/>
                      </a:schemeClr>
                    </a:solidFill>
                  </a:tcPr>
                </a:tc>
                <a:tc>
                  <a:txBody>
                    <a:bodyPr/>
                    <a:lstStyle/>
                    <a:p>
                      <a:endParaRPr lang="fr-BE" dirty="0"/>
                    </a:p>
                  </a:txBody>
                  <a:tcPr>
                    <a:solidFill>
                      <a:schemeClr val="accent5">
                        <a:lumMod val="40000"/>
                        <a:lumOff val="60000"/>
                      </a:schemeClr>
                    </a:solidFill>
                  </a:tcPr>
                </a:tc>
                <a:tc>
                  <a:txBody>
                    <a:bodyPr/>
                    <a:lstStyle/>
                    <a:p>
                      <a:endParaRPr lang="fr-BE" dirty="0"/>
                    </a:p>
                  </a:txBody>
                  <a:tcPr>
                    <a:solidFill>
                      <a:schemeClr val="accent5">
                        <a:lumMod val="40000"/>
                        <a:lumOff val="60000"/>
                      </a:schemeClr>
                    </a:solidFill>
                  </a:tcPr>
                </a:tc>
                <a:tc>
                  <a:txBody>
                    <a:bodyPr/>
                    <a:lstStyle/>
                    <a:p>
                      <a:endParaRPr lang="fr-BE" dirty="0"/>
                    </a:p>
                  </a:txBody>
                  <a:tcPr>
                    <a:solidFill>
                      <a:schemeClr val="accent5">
                        <a:lumMod val="40000"/>
                        <a:lumOff val="60000"/>
                      </a:schemeClr>
                    </a:solidFill>
                  </a:tcPr>
                </a:tc>
                <a:tc>
                  <a:txBody>
                    <a:bodyPr/>
                    <a:lstStyle/>
                    <a:p>
                      <a:endParaRPr lang="fr-BE" dirty="0"/>
                    </a:p>
                  </a:txBody>
                  <a:tcPr>
                    <a:solidFill>
                      <a:schemeClr val="accent5">
                        <a:lumMod val="40000"/>
                        <a:lumOff val="60000"/>
                      </a:schemeClr>
                    </a:solidFill>
                  </a:tcPr>
                </a:tc>
              </a:tr>
              <a:tr h="1182728">
                <a:tc>
                  <a:txBody>
                    <a:bodyPr/>
                    <a:lstStyle/>
                    <a:p>
                      <a:endParaRPr lang="fr-BE" dirty="0"/>
                    </a:p>
                  </a:txBody>
                  <a:tcPr/>
                </a:tc>
                <a:tc>
                  <a:txBody>
                    <a:bodyPr/>
                    <a:lstStyle/>
                    <a:p>
                      <a:pPr algn="ctr"/>
                      <a:r>
                        <a:rPr lang="fr-BE" sz="1600" dirty="0" smtClean="0"/>
                        <a:t>2002-2003</a:t>
                      </a:r>
                      <a:endParaRPr lang="fr-BE" sz="1600" dirty="0"/>
                    </a:p>
                  </a:txBody>
                  <a:tcPr/>
                </a:tc>
                <a:tc>
                  <a:txBody>
                    <a:bodyPr/>
                    <a:lstStyle/>
                    <a:p>
                      <a:pPr algn="ctr"/>
                      <a:r>
                        <a:rPr lang="fr-BE" sz="1600" dirty="0" smtClean="0"/>
                        <a:t>2003-2004</a:t>
                      </a:r>
                      <a:endParaRPr lang="fr-BE" sz="1600" dirty="0"/>
                    </a:p>
                  </a:txBody>
                  <a:tcPr/>
                </a:tc>
                <a:tc>
                  <a:txBody>
                    <a:bodyPr/>
                    <a:lstStyle/>
                    <a:p>
                      <a:pPr algn="ctr"/>
                      <a:r>
                        <a:rPr lang="fr-BE" sz="1600" dirty="0" smtClean="0"/>
                        <a:t>2004</a:t>
                      </a:r>
                    </a:p>
                    <a:p>
                      <a:pPr algn="ctr"/>
                      <a:r>
                        <a:rPr lang="fr-BE" sz="1600" dirty="0" smtClean="0"/>
                        <a:t>-</a:t>
                      </a:r>
                    </a:p>
                    <a:p>
                      <a:pPr algn="ctr"/>
                      <a:r>
                        <a:rPr lang="fr-BE" sz="1600" dirty="0" smtClean="0"/>
                        <a:t>2005</a:t>
                      </a:r>
                      <a:endParaRPr lang="fr-BE" sz="1600" dirty="0"/>
                    </a:p>
                  </a:txBody>
                  <a:tcPr/>
                </a:tc>
                <a:tc>
                  <a:txBody>
                    <a:bodyPr/>
                    <a:lstStyle/>
                    <a:p>
                      <a:pPr algn="ctr"/>
                      <a:r>
                        <a:rPr lang="fr-BE" sz="1600" dirty="0" smtClean="0"/>
                        <a:t>2005</a:t>
                      </a:r>
                    </a:p>
                    <a:p>
                      <a:pPr algn="ctr"/>
                      <a:r>
                        <a:rPr lang="fr-BE" sz="1600" dirty="0" smtClean="0"/>
                        <a:t>-</a:t>
                      </a:r>
                    </a:p>
                    <a:p>
                      <a:pPr algn="ctr"/>
                      <a:r>
                        <a:rPr lang="fr-BE" sz="1600" dirty="0" smtClean="0"/>
                        <a:t>2006</a:t>
                      </a:r>
                      <a:endParaRPr lang="fr-BE" sz="1600" dirty="0"/>
                    </a:p>
                  </a:txBody>
                  <a:tcPr/>
                </a:tc>
                <a:tc>
                  <a:txBody>
                    <a:bodyPr/>
                    <a:lstStyle/>
                    <a:p>
                      <a:pPr algn="ctr"/>
                      <a:r>
                        <a:rPr lang="fr-BE" sz="1600" dirty="0" smtClean="0"/>
                        <a:t>2006</a:t>
                      </a:r>
                    </a:p>
                    <a:p>
                      <a:pPr algn="ctr"/>
                      <a:r>
                        <a:rPr lang="fr-BE" sz="1600" dirty="0" smtClean="0"/>
                        <a:t>-</a:t>
                      </a:r>
                    </a:p>
                    <a:p>
                      <a:pPr algn="ctr"/>
                      <a:r>
                        <a:rPr lang="fr-BE" sz="1600" dirty="0" smtClean="0"/>
                        <a:t>2007</a:t>
                      </a:r>
                      <a:endParaRPr lang="fr-BE" sz="1600" dirty="0"/>
                    </a:p>
                  </a:txBody>
                  <a:tcPr/>
                </a:tc>
                <a:tc>
                  <a:txBody>
                    <a:bodyPr/>
                    <a:lstStyle/>
                    <a:p>
                      <a:pPr algn="ctr"/>
                      <a:r>
                        <a:rPr lang="fr-BE" sz="1600" dirty="0" smtClean="0"/>
                        <a:t>2007-2008</a:t>
                      </a:r>
                      <a:endParaRPr lang="fr-BE" sz="1600" dirty="0"/>
                    </a:p>
                  </a:txBody>
                  <a:tcPr/>
                </a:tc>
                <a:tc>
                  <a:txBody>
                    <a:bodyPr/>
                    <a:lstStyle/>
                    <a:p>
                      <a:pPr algn="ctr"/>
                      <a:r>
                        <a:rPr lang="fr-BE" sz="1600" dirty="0" smtClean="0"/>
                        <a:t>2008-2009</a:t>
                      </a:r>
                      <a:endParaRPr lang="fr-BE" sz="1600" dirty="0"/>
                    </a:p>
                  </a:txBody>
                  <a:tcPr/>
                </a:tc>
                <a:tc>
                  <a:txBody>
                    <a:bodyPr/>
                    <a:lstStyle/>
                    <a:p>
                      <a:pPr algn="ctr"/>
                      <a:r>
                        <a:rPr lang="fr-BE" sz="1600" dirty="0" smtClean="0"/>
                        <a:t>2009</a:t>
                      </a:r>
                    </a:p>
                    <a:p>
                      <a:pPr algn="ctr"/>
                      <a:r>
                        <a:rPr lang="fr-BE" sz="1600" dirty="0" smtClean="0"/>
                        <a:t>-</a:t>
                      </a:r>
                    </a:p>
                    <a:p>
                      <a:pPr algn="ctr"/>
                      <a:r>
                        <a:rPr lang="fr-BE" sz="1600" dirty="0" smtClean="0"/>
                        <a:t>2010</a:t>
                      </a:r>
                      <a:endParaRPr lang="fr-BE" sz="1600" dirty="0"/>
                    </a:p>
                  </a:txBody>
                  <a:tcPr/>
                </a:tc>
                <a:tc>
                  <a:txBody>
                    <a:bodyPr/>
                    <a:lstStyle/>
                    <a:p>
                      <a:pPr algn="ctr"/>
                      <a:r>
                        <a:rPr lang="fr-BE" sz="1600" dirty="0" smtClean="0"/>
                        <a:t>2010-2011</a:t>
                      </a:r>
                      <a:endParaRPr lang="fr-BE"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BE" sz="1600" dirty="0" smtClean="0"/>
                        <a:t>2011-2012</a:t>
                      </a:r>
                    </a:p>
                    <a:p>
                      <a:pPr algn="ctr"/>
                      <a:endParaRPr lang="fr-BE" sz="1600" dirty="0"/>
                    </a:p>
                  </a:txBody>
                  <a:tcPr/>
                </a:tc>
                <a:tc>
                  <a:txBody>
                    <a:bodyPr/>
                    <a:lstStyle/>
                    <a:p>
                      <a:pPr algn="ctr"/>
                      <a:r>
                        <a:rPr lang="fr-BE" sz="1600" dirty="0" smtClean="0"/>
                        <a:t>2012-2013</a:t>
                      </a:r>
                      <a:endParaRPr lang="fr-BE" sz="1600" dirty="0"/>
                    </a:p>
                  </a:txBody>
                  <a:tcPr/>
                </a:tc>
                <a:tc>
                  <a:txBody>
                    <a:bodyPr/>
                    <a:lstStyle/>
                    <a:p>
                      <a:pPr algn="ctr"/>
                      <a:r>
                        <a:rPr lang="fr-BE" sz="1600" dirty="0" smtClean="0"/>
                        <a:t>2013 - 2014</a:t>
                      </a:r>
                      <a:endParaRPr lang="fr-BE" sz="1600" dirty="0"/>
                    </a:p>
                  </a:txBody>
                  <a:tcPr/>
                </a:tc>
                <a:tc>
                  <a:txBody>
                    <a:bodyPr/>
                    <a:lstStyle/>
                    <a:p>
                      <a:pPr algn="ctr"/>
                      <a:r>
                        <a:rPr lang="fr-BE" sz="1600" dirty="0" smtClean="0"/>
                        <a:t>2014</a:t>
                      </a:r>
                    </a:p>
                    <a:p>
                      <a:pPr algn="ctr"/>
                      <a:r>
                        <a:rPr lang="fr-BE" sz="1600" dirty="0" smtClean="0"/>
                        <a:t>-</a:t>
                      </a:r>
                    </a:p>
                    <a:p>
                      <a:pPr algn="ctr"/>
                      <a:r>
                        <a:rPr lang="fr-BE" sz="1600" dirty="0" smtClean="0"/>
                        <a:t>2015</a:t>
                      </a:r>
                      <a:endParaRPr lang="fr-BE" sz="1600" dirty="0"/>
                    </a:p>
                  </a:txBody>
                  <a:tcPr/>
                </a:tc>
              </a:tr>
            </a:tbl>
          </a:graphicData>
        </a:graphic>
      </p:graphicFrame>
      <p:grpSp>
        <p:nvGrpSpPr>
          <p:cNvPr id="49" name="Groupe 48"/>
          <p:cNvGrpSpPr/>
          <p:nvPr/>
        </p:nvGrpSpPr>
        <p:grpSpPr>
          <a:xfrm>
            <a:off x="395536" y="743910"/>
            <a:ext cx="576064" cy="2494447"/>
            <a:chOff x="-2772816" y="836712"/>
            <a:chExt cx="576064" cy="2232248"/>
          </a:xfrm>
        </p:grpSpPr>
        <p:sp>
          <p:nvSpPr>
            <p:cNvPr id="10" name="Rectangle 9"/>
            <p:cNvSpPr/>
            <p:nvPr/>
          </p:nvSpPr>
          <p:spPr>
            <a:xfrm>
              <a:off x="-2772816" y="836712"/>
              <a:ext cx="576064" cy="22322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 name="ZoneTexte 10"/>
            <p:cNvSpPr txBox="1"/>
            <p:nvPr/>
          </p:nvSpPr>
          <p:spPr>
            <a:xfrm>
              <a:off x="-2772816" y="1536870"/>
              <a:ext cx="576064" cy="646331"/>
            </a:xfrm>
            <a:prstGeom prst="rect">
              <a:avLst/>
            </a:prstGeom>
            <a:noFill/>
          </p:spPr>
          <p:txBody>
            <a:bodyPr vert="vert270" wrap="square" rtlCol="0">
              <a:spAutoFit/>
            </a:bodyPr>
            <a:lstStyle/>
            <a:p>
              <a:r>
                <a:rPr lang="fr-BE" dirty="0" smtClean="0"/>
                <a:t>Pisa</a:t>
              </a:r>
              <a:endParaRPr lang="fr-BE" dirty="0"/>
            </a:p>
          </p:txBody>
        </p:sp>
      </p:grpSp>
      <p:grpSp>
        <p:nvGrpSpPr>
          <p:cNvPr id="47" name="Groupe 46"/>
          <p:cNvGrpSpPr/>
          <p:nvPr/>
        </p:nvGrpSpPr>
        <p:grpSpPr>
          <a:xfrm>
            <a:off x="3110508" y="3170046"/>
            <a:ext cx="6052542" cy="559557"/>
            <a:chOff x="7831335" y="3035052"/>
            <a:chExt cx="5491658" cy="399317"/>
          </a:xfrm>
        </p:grpSpPr>
        <p:sp>
          <p:nvSpPr>
            <p:cNvPr id="14" name="Rectangle 13"/>
            <p:cNvSpPr/>
            <p:nvPr/>
          </p:nvSpPr>
          <p:spPr>
            <a:xfrm>
              <a:off x="7831335" y="3035052"/>
              <a:ext cx="5491658" cy="28803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5" name="ZoneTexte 14"/>
            <p:cNvSpPr txBox="1"/>
            <p:nvPr/>
          </p:nvSpPr>
          <p:spPr>
            <a:xfrm>
              <a:off x="10439529" y="3065037"/>
              <a:ext cx="2016224" cy="369332"/>
            </a:xfrm>
            <a:prstGeom prst="rect">
              <a:avLst/>
            </a:prstGeom>
            <a:noFill/>
          </p:spPr>
          <p:txBody>
            <a:bodyPr wrap="square" rtlCol="0">
              <a:spAutoFit/>
            </a:bodyPr>
            <a:lstStyle/>
            <a:p>
              <a:r>
                <a:rPr lang="fr-BE" dirty="0" smtClean="0"/>
                <a:t>CEB</a:t>
              </a:r>
              <a:endParaRPr lang="fr-BE" dirty="0"/>
            </a:p>
          </p:txBody>
        </p:sp>
      </p:grpSp>
      <p:grpSp>
        <p:nvGrpSpPr>
          <p:cNvPr id="50" name="Groupe 49"/>
          <p:cNvGrpSpPr/>
          <p:nvPr/>
        </p:nvGrpSpPr>
        <p:grpSpPr>
          <a:xfrm>
            <a:off x="2421088" y="771307"/>
            <a:ext cx="576064" cy="2467049"/>
            <a:chOff x="-2772816" y="4032655"/>
            <a:chExt cx="576064" cy="2232248"/>
          </a:xfrm>
        </p:grpSpPr>
        <p:sp>
          <p:nvSpPr>
            <p:cNvPr id="12" name="Rectangle 11"/>
            <p:cNvSpPr/>
            <p:nvPr/>
          </p:nvSpPr>
          <p:spPr>
            <a:xfrm>
              <a:off x="-2772816" y="4032655"/>
              <a:ext cx="576064" cy="223224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3" name="ZoneTexte 42"/>
            <p:cNvSpPr txBox="1"/>
            <p:nvPr/>
          </p:nvSpPr>
          <p:spPr>
            <a:xfrm>
              <a:off x="-2772816" y="4922118"/>
              <a:ext cx="576064" cy="646331"/>
            </a:xfrm>
            <a:prstGeom prst="rect">
              <a:avLst/>
            </a:prstGeom>
            <a:noFill/>
          </p:spPr>
          <p:txBody>
            <a:bodyPr vert="vert270" wrap="square" rtlCol="0">
              <a:spAutoFit/>
            </a:bodyPr>
            <a:lstStyle/>
            <a:p>
              <a:r>
                <a:rPr lang="fr-BE" dirty="0" smtClean="0"/>
                <a:t>Pisa</a:t>
              </a:r>
              <a:endParaRPr lang="fr-BE" dirty="0"/>
            </a:p>
          </p:txBody>
        </p:sp>
      </p:grpSp>
      <p:grpSp>
        <p:nvGrpSpPr>
          <p:cNvPr id="51" name="Groupe 50"/>
          <p:cNvGrpSpPr/>
          <p:nvPr/>
        </p:nvGrpSpPr>
        <p:grpSpPr>
          <a:xfrm>
            <a:off x="7062769" y="2373700"/>
            <a:ext cx="2081231" cy="411350"/>
            <a:chOff x="7831335" y="3035052"/>
            <a:chExt cx="5491658" cy="293552"/>
          </a:xfrm>
        </p:grpSpPr>
        <p:sp>
          <p:nvSpPr>
            <p:cNvPr id="52" name="Rectangle 51"/>
            <p:cNvSpPr/>
            <p:nvPr/>
          </p:nvSpPr>
          <p:spPr>
            <a:xfrm>
              <a:off x="7831335" y="3035052"/>
              <a:ext cx="5491658" cy="28803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3" name="ZoneTexte 52"/>
            <p:cNvSpPr txBox="1"/>
            <p:nvPr/>
          </p:nvSpPr>
          <p:spPr>
            <a:xfrm>
              <a:off x="9619245" y="3065037"/>
              <a:ext cx="2836508" cy="263567"/>
            </a:xfrm>
            <a:prstGeom prst="rect">
              <a:avLst/>
            </a:prstGeom>
            <a:noFill/>
          </p:spPr>
          <p:txBody>
            <a:bodyPr wrap="square" rtlCol="0">
              <a:spAutoFit/>
            </a:bodyPr>
            <a:lstStyle/>
            <a:p>
              <a:r>
                <a:rPr lang="fr-BE" dirty="0" smtClean="0"/>
                <a:t>CE1D</a:t>
              </a:r>
              <a:endParaRPr lang="fr-BE" dirty="0"/>
            </a:p>
          </p:txBody>
        </p:sp>
      </p:grpSp>
      <p:grpSp>
        <p:nvGrpSpPr>
          <p:cNvPr id="54" name="Groupe 53"/>
          <p:cNvGrpSpPr/>
          <p:nvPr/>
        </p:nvGrpSpPr>
        <p:grpSpPr>
          <a:xfrm>
            <a:off x="2391272" y="4464499"/>
            <a:ext cx="755948" cy="419519"/>
            <a:chOff x="10680054" y="4729260"/>
            <a:chExt cx="755948" cy="419519"/>
          </a:xfrm>
        </p:grpSpPr>
        <p:sp>
          <p:nvSpPr>
            <p:cNvPr id="55" name="Rectangle 54"/>
            <p:cNvSpPr/>
            <p:nvPr/>
          </p:nvSpPr>
          <p:spPr>
            <a:xfrm>
              <a:off x="10680054" y="4729260"/>
              <a:ext cx="671314" cy="41951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6" name="ZoneTexte 55"/>
            <p:cNvSpPr txBox="1"/>
            <p:nvPr/>
          </p:nvSpPr>
          <p:spPr>
            <a:xfrm>
              <a:off x="10764688" y="4737452"/>
              <a:ext cx="671314" cy="369332"/>
            </a:xfrm>
            <a:prstGeom prst="rect">
              <a:avLst/>
            </a:prstGeom>
            <a:noFill/>
          </p:spPr>
          <p:txBody>
            <a:bodyPr wrap="square" rtlCol="0">
              <a:spAutoFit/>
            </a:bodyPr>
            <a:lstStyle/>
            <a:p>
              <a:r>
                <a:rPr lang="fr-BE" dirty="0" smtClean="0"/>
                <a:t>NC</a:t>
              </a:r>
              <a:endParaRPr lang="fr-BE" dirty="0"/>
            </a:p>
          </p:txBody>
        </p:sp>
      </p:grpSp>
      <p:grpSp>
        <p:nvGrpSpPr>
          <p:cNvPr id="57" name="Groupe 56"/>
          <p:cNvGrpSpPr/>
          <p:nvPr/>
        </p:nvGrpSpPr>
        <p:grpSpPr>
          <a:xfrm>
            <a:off x="4447034" y="4842023"/>
            <a:ext cx="755948" cy="419519"/>
            <a:chOff x="10680054" y="4729260"/>
            <a:chExt cx="755948" cy="419519"/>
          </a:xfrm>
        </p:grpSpPr>
        <p:sp>
          <p:nvSpPr>
            <p:cNvPr id="58" name="Rectangle 57"/>
            <p:cNvSpPr/>
            <p:nvPr/>
          </p:nvSpPr>
          <p:spPr>
            <a:xfrm>
              <a:off x="10680054" y="4729260"/>
              <a:ext cx="671314" cy="41951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9" name="ZoneTexte 58"/>
            <p:cNvSpPr txBox="1"/>
            <p:nvPr/>
          </p:nvSpPr>
          <p:spPr>
            <a:xfrm>
              <a:off x="10764688" y="4737452"/>
              <a:ext cx="671314" cy="369332"/>
            </a:xfrm>
            <a:prstGeom prst="rect">
              <a:avLst/>
            </a:prstGeom>
            <a:noFill/>
          </p:spPr>
          <p:txBody>
            <a:bodyPr wrap="square" rtlCol="0">
              <a:spAutoFit/>
            </a:bodyPr>
            <a:lstStyle/>
            <a:p>
              <a:r>
                <a:rPr lang="fr-BE" dirty="0" smtClean="0"/>
                <a:t>NC</a:t>
              </a:r>
              <a:endParaRPr lang="fr-BE" dirty="0"/>
            </a:p>
          </p:txBody>
        </p:sp>
      </p:grpSp>
      <p:grpSp>
        <p:nvGrpSpPr>
          <p:cNvPr id="63" name="Groupe 62"/>
          <p:cNvGrpSpPr/>
          <p:nvPr/>
        </p:nvGrpSpPr>
        <p:grpSpPr>
          <a:xfrm>
            <a:off x="1691680" y="1996199"/>
            <a:ext cx="755948" cy="419519"/>
            <a:chOff x="10680054" y="4729260"/>
            <a:chExt cx="755948" cy="419519"/>
          </a:xfrm>
        </p:grpSpPr>
        <p:sp>
          <p:nvSpPr>
            <p:cNvPr id="64" name="Rectangle 63"/>
            <p:cNvSpPr/>
            <p:nvPr/>
          </p:nvSpPr>
          <p:spPr>
            <a:xfrm>
              <a:off x="10680054" y="4729260"/>
              <a:ext cx="671314" cy="41951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5" name="ZoneTexte 64"/>
            <p:cNvSpPr txBox="1"/>
            <p:nvPr/>
          </p:nvSpPr>
          <p:spPr>
            <a:xfrm>
              <a:off x="10764688" y="4737452"/>
              <a:ext cx="671314" cy="369332"/>
            </a:xfrm>
            <a:prstGeom prst="rect">
              <a:avLst/>
            </a:prstGeom>
            <a:noFill/>
          </p:spPr>
          <p:txBody>
            <a:bodyPr wrap="square" rtlCol="0">
              <a:spAutoFit/>
            </a:bodyPr>
            <a:lstStyle/>
            <a:p>
              <a:r>
                <a:rPr lang="fr-BE" dirty="0" smtClean="0"/>
                <a:t>NC</a:t>
              </a:r>
              <a:endParaRPr lang="fr-BE" dirty="0"/>
            </a:p>
          </p:txBody>
        </p:sp>
      </p:grpSp>
      <p:grpSp>
        <p:nvGrpSpPr>
          <p:cNvPr id="66" name="Groupe 65"/>
          <p:cNvGrpSpPr/>
          <p:nvPr/>
        </p:nvGrpSpPr>
        <p:grpSpPr>
          <a:xfrm>
            <a:off x="6378313" y="4839053"/>
            <a:ext cx="755948" cy="419519"/>
            <a:chOff x="10680054" y="4729260"/>
            <a:chExt cx="755948" cy="419519"/>
          </a:xfrm>
        </p:grpSpPr>
        <p:sp>
          <p:nvSpPr>
            <p:cNvPr id="67" name="Rectangle 66"/>
            <p:cNvSpPr/>
            <p:nvPr/>
          </p:nvSpPr>
          <p:spPr>
            <a:xfrm>
              <a:off x="10680054" y="4729260"/>
              <a:ext cx="671314" cy="41951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8" name="ZoneTexte 67"/>
            <p:cNvSpPr txBox="1"/>
            <p:nvPr/>
          </p:nvSpPr>
          <p:spPr>
            <a:xfrm>
              <a:off x="10764688" y="4737452"/>
              <a:ext cx="671314" cy="369332"/>
            </a:xfrm>
            <a:prstGeom prst="rect">
              <a:avLst/>
            </a:prstGeom>
            <a:noFill/>
          </p:spPr>
          <p:txBody>
            <a:bodyPr wrap="square" rtlCol="0">
              <a:spAutoFit/>
            </a:bodyPr>
            <a:lstStyle/>
            <a:p>
              <a:r>
                <a:rPr lang="fr-BE" dirty="0" smtClean="0"/>
                <a:t>NC</a:t>
              </a:r>
              <a:endParaRPr lang="fr-BE" dirty="0"/>
            </a:p>
          </p:txBody>
        </p:sp>
      </p:grpSp>
      <p:grpSp>
        <p:nvGrpSpPr>
          <p:cNvPr id="69" name="Groupe 68"/>
          <p:cNvGrpSpPr/>
          <p:nvPr/>
        </p:nvGrpSpPr>
        <p:grpSpPr>
          <a:xfrm>
            <a:off x="6378313" y="3655702"/>
            <a:ext cx="755948" cy="419519"/>
            <a:chOff x="10680054" y="4729260"/>
            <a:chExt cx="755948" cy="419519"/>
          </a:xfrm>
        </p:grpSpPr>
        <p:sp>
          <p:nvSpPr>
            <p:cNvPr id="70" name="Rectangle 69"/>
            <p:cNvSpPr/>
            <p:nvPr/>
          </p:nvSpPr>
          <p:spPr>
            <a:xfrm>
              <a:off x="10680054" y="4729260"/>
              <a:ext cx="671314" cy="41951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1" name="ZoneTexte 70"/>
            <p:cNvSpPr txBox="1"/>
            <p:nvPr/>
          </p:nvSpPr>
          <p:spPr>
            <a:xfrm>
              <a:off x="10764688" y="4737452"/>
              <a:ext cx="671314" cy="369332"/>
            </a:xfrm>
            <a:prstGeom prst="rect">
              <a:avLst/>
            </a:prstGeom>
            <a:noFill/>
          </p:spPr>
          <p:txBody>
            <a:bodyPr wrap="square" rtlCol="0">
              <a:spAutoFit/>
            </a:bodyPr>
            <a:lstStyle/>
            <a:p>
              <a:r>
                <a:rPr lang="fr-BE" dirty="0" smtClean="0"/>
                <a:t>NC</a:t>
              </a:r>
              <a:endParaRPr lang="fr-BE" dirty="0"/>
            </a:p>
          </p:txBody>
        </p:sp>
      </p:grpSp>
      <p:grpSp>
        <p:nvGrpSpPr>
          <p:cNvPr id="75" name="Groupe 74"/>
          <p:cNvGrpSpPr/>
          <p:nvPr/>
        </p:nvGrpSpPr>
        <p:grpSpPr>
          <a:xfrm>
            <a:off x="8437359" y="4453641"/>
            <a:ext cx="755948" cy="419519"/>
            <a:chOff x="10680054" y="4729260"/>
            <a:chExt cx="755948" cy="419519"/>
          </a:xfrm>
        </p:grpSpPr>
        <p:sp>
          <p:nvSpPr>
            <p:cNvPr id="76" name="Rectangle 75"/>
            <p:cNvSpPr/>
            <p:nvPr/>
          </p:nvSpPr>
          <p:spPr>
            <a:xfrm>
              <a:off x="10680054" y="4729260"/>
              <a:ext cx="671314" cy="41951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7" name="ZoneTexte 76"/>
            <p:cNvSpPr txBox="1"/>
            <p:nvPr/>
          </p:nvSpPr>
          <p:spPr>
            <a:xfrm>
              <a:off x="10764688" y="4737452"/>
              <a:ext cx="671314" cy="369332"/>
            </a:xfrm>
            <a:prstGeom prst="rect">
              <a:avLst/>
            </a:prstGeom>
            <a:noFill/>
          </p:spPr>
          <p:txBody>
            <a:bodyPr wrap="square" rtlCol="0">
              <a:spAutoFit/>
            </a:bodyPr>
            <a:lstStyle/>
            <a:p>
              <a:r>
                <a:rPr lang="fr-BE" dirty="0" smtClean="0"/>
                <a:t>NC</a:t>
              </a:r>
              <a:endParaRPr lang="fr-BE" dirty="0"/>
            </a:p>
          </p:txBody>
        </p:sp>
      </p:grpSp>
      <p:grpSp>
        <p:nvGrpSpPr>
          <p:cNvPr id="78" name="Groupe 77"/>
          <p:cNvGrpSpPr/>
          <p:nvPr/>
        </p:nvGrpSpPr>
        <p:grpSpPr>
          <a:xfrm>
            <a:off x="8437359" y="3674751"/>
            <a:ext cx="755948" cy="419519"/>
            <a:chOff x="10680054" y="4729260"/>
            <a:chExt cx="755948" cy="419519"/>
          </a:xfrm>
        </p:grpSpPr>
        <p:sp>
          <p:nvSpPr>
            <p:cNvPr id="79" name="Rectangle 78"/>
            <p:cNvSpPr/>
            <p:nvPr/>
          </p:nvSpPr>
          <p:spPr>
            <a:xfrm>
              <a:off x="10680054" y="4729260"/>
              <a:ext cx="671314" cy="41951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0" name="ZoneTexte 79"/>
            <p:cNvSpPr txBox="1"/>
            <p:nvPr/>
          </p:nvSpPr>
          <p:spPr>
            <a:xfrm>
              <a:off x="10764688" y="4737452"/>
              <a:ext cx="671314" cy="369332"/>
            </a:xfrm>
            <a:prstGeom prst="rect">
              <a:avLst/>
            </a:prstGeom>
            <a:noFill/>
          </p:spPr>
          <p:txBody>
            <a:bodyPr wrap="square" rtlCol="0">
              <a:spAutoFit/>
            </a:bodyPr>
            <a:lstStyle/>
            <a:p>
              <a:r>
                <a:rPr lang="fr-BE" dirty="0" smtClean="0"/>
                <a:t>NC</a:t>
              </a:r>
              <a:endParaRPr lang="fr-BE" dirty="0"/>
            </a:p>
          </p:txBody>
        </p:sp>
      </p:grpSp>
      <p:grpSp>
        <p:nvGrpSpPr>
          <p:cNvPr id="81" name="Groupe 80"/>
          <p:cNvGrpSpPr/>
          <p:nvPr/>
        </p:nvGrpSpPr>
        <p:grpSpPr>
          <a:xfrm>
            <a:off x="8437359" y="1626965"/>
            <a:ext cx="755948" cy="419519"/>
            <a:chOff x="10680054" y="4729260"/>
            <a:chExt cx="755948" cy="419519"/>
          </a:xfrm>
        </p:grpSpPr>
        <p:sp>
          <p:nvSpPr>
            <p:cNvPr id="82" name="Rectangle 81"/>
            <p:cNvSpPr/>
            <p:nvPr/>
          </p:nvSpPr>
          <p:spPr>
            <a:xfrm>
              <a:off x="10680054" y="4729260"/>
              <a:ext cx="671314" cy="41951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3" name="ZoneTexte 82"/>
            <p:cNvSpPr txBox="1"/>
            <p:nvPr/>
          </p:nvSpPr>
          <p:spPr>
            <a:xfrm>
              <a:off x="10764688" y="4737452"/>
              <a:ext cx="671314" cy="369332"/>
            </a:xfrm>
            <a:prstGeom prst="rect">
              <a:avLst/>
            </a:prstGeom>
            <a:noFill/>
          </p:spPr>
          <p:txBody>
            <a:bodyPr wrap="square" rtlCol="0">
              <a:spAutoFit/>
            </a:bodyPr>
            <a:lstStyle/>
            <a:p>
              <a:r>
                <a:rPr lang="fr-BE" dirty="0" smtClean="0"/>
                <a:t>NC</a:t>
              </a:r>
              <a:endParaRPr lang="fr-BE" dirty="0"/>
            </a:p>
          </p:txBody>
        </p:sp>
      </p:grpSp>
      <p:grpSp>
        <p:nvGrpSpPr>
          <p:cNvPr id="102" name="Groupe 101"/>
          <p:cNvGrpSpPr/>
          <p:nvPr/>
        </p:nvGrpSpPr>
        <p:grpSpPr>
          <a:xfrm>
            <a:off x="6434025" y="743910"/>
            <a:ext cx="576064" cy="2494447"/>
            <a:chOff x="-2772816" y="836712"/>
            <a:chExt cx="576064" cy="2232248"/>
          </a:xfrm>
        </p:grpSpPr>
        <p:sp>
          <p:nvSpPr>
            <p:cNvPr id="103" name="Rectangle 102"/>
            <p:cNvSpPr/>
            <p:nvPr/>
          </p:nvSpPr>
          <p:spPr>
            <a:xfrm>
              <a:off x="-2772816" y="836712"/>
              <a:ext cx="576064" cy="22322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4" name="ZoneTexte 103"/>
            <p:cNvSpPr txBox="1"/>
            <p:nvPr/>
          </p:nvSpPr>
          <p:spPr>
            <a:xfrm>
              <a:off x="-2772816" y="1536870"/>
              <a:ext cx="576064" cy="646331"/>
            </a:xfrm>
            <a:prstGeom prst="rect">
              <a:avLst/>
            </a:prstGeom>
            <a:noFill/>
          </p:spPr>
          <p:txBody>
            <a:bodyPr vert="vert270" wrap="square" rtlCol="0">
              <a:spAutoFit/>
            </a:bodyPr>
            <a:lstStyle/>
            <a:p>
              <a:r>
                <a:rPr lang="fr-BE" dirty="0" smtClean="0"/>
                <a:t>Pisa</a:t>
              </a:r>
              <a:endParaRPr lang="fr-BE" dirty="0"/>
            </a:p>
          </p:txBody>
        </p:sp>
      </p:grpSp>
      <p:grpSp>
        <p:nvGrpSpPr>
          <p:cNvPr id="84" name="Groupe 83"/>
          <p:cNvGrpSpPr/>
          <p:nvPr/>
        </p:nvGrpSpPr>
        <p:grpSpPr>
          <a:xfrm>
            <a:off x="6398157" y="1616107"/>
            <a:ext cx="755948" cy="419519"/>
            <a:chOff x="10680054" y="4729260"/>
            <a:chExt cx="755948" cy="419519"/>
          </a:xfrm>
        </p:grpSpPr>
        <p:sp>
          <p:nvSpPr>
            <p:cNvPr id="85" name="Rectangle 84"/>
            <p:cNvSpPr/>
            <p:nvPr/>
          </p:nvSpPr>
          <p:spPr>
            <a:xfrm>
              <a:off x="10680054" y="4729260"/>
              <a:ext cx="671314" cy="41951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6" name="ZoneTexte 85"/>
            <p:cNvSpPr txBox="1"/>
            <p:nvPr/>
          </p:nvSpPr>
          <p:spPr>
            <a:xfrm>
              <a:off x="10764688" y="4737452"/>
              <a:ext cx="671314" cy="369332"/>
            </a:xfrm>
            <a:prstGeom prst="rect">
              <a:avLst/>
            </a:prstGeom>
            <a:noFill/>
          </p:spPr>
          <p:txBody>
            <a:bodyPr wrap="square" rtlCol="0">
              <a:spAutoFit/>
            </a:bodyPr>
            <a:lstStyle/>
            <a:p>
              <a:r>
                <a:rPr lang="fr-BE" dirty="0" smtClean="0"/>
                <a:t>NC</a:t>
              </a:r>
              <a:endParaRPr lang="fr-BE" dirty="0"/>
            </a:p>
          </p:txBody>
        </p:sp>
      </p:grpSp>
      <p:grpSp>
        <p:nvGrpSpPr>
          <p:cNvPr id="105" name="Groupe 104"/>
          <p:cNvGrpSpPr/>
          <p:nvPr/>
        </p:nvGrpSpPr>
        <p:grpSpPr>
          <a:xfrm>
            <a:off x="4498876" y="771307"/>
            <a:ext cx="576064" cy="2467049"/>
            <a:chOff x="-2772816" y="4032655"/>
            <a:chExt cx="576064" cy="2232248"/>
          </a:xfrm>
        </p:grpSpPr>
        <p:sp>
          <p:nvSpPr>
            <p:cNvPr id="106" name="Rectangle 105"/>
            <p:cNvSpPr/>
            <p:nvPr/>
          </p:nvSpPr>
          <p:spPr>
            <a:xfrm>
              <a:off x="-2772816" y="4032655"/>
              <a:ext cx="576064" cy="223224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7" name="ZoneTexte 106"/>
            <p:cNvSpPr txBox="1"/>
            <p:nvPr/>
          </p:nvSpPr>
          <p:spPr>
            <a:xfrm>
              <a:off x="-2772816" y="4922118"/>
              <a:ext cx="576064" cy="646331"/>
            </a:xfrm>
            <a:prstGeom prst="rect">
              <a:avLst/>
            </a:prstGeom>
            <a:noFill/>
          </p:spPr>
          <p:txBody>
            <a:bodyPr vert="vert270" wrap="square" rtlCol="0">
              <a:spAutoFit/>
            </a:bodyPr>
            <a:lstStyle/>
            <a:p>
              <a:r>
                <a:rPr lang="fr-BE" dirty="0" smtClean="0"/>
                <a:t>Pisa</a:t>
              </a:r>
              <a:endParaRPr lang="fr-BE" dirty="0"/>
            </a:p>
          </p:txBody>
        </p:sp>
      </p:grpSp>
      <p:grpSp>
        <p:nvGrpSpPr>
          <p:cNvPr id="72" name="Groupe 71"/>
          <p:cNvGrpSpPr/>
          <p:nvPr/>
        </p:nvGrpSpPr>
        <p:grpSpPr>
          <a:xfrm>
            <a:off x="6401580" y="2396668"/>
            <a:ext cx="755948" cy="419519"/>
            <a:chOff x="10680054" y="4729260"/>
            <a:chExt cx="755948" cy="419519"/>
          </a:xfrm>
        </p:grpSpPr>
        <p:sp>
          <p:nvSpPr>
            <p:cNvPr id="73" name="Rectangle 72"/>
            <p:cNvSpPr/>
            <p:nvPr/>
          </p:nvSpPr>
          <p:spPr>
            <a:xfrm>
              <a:off x="10680054" y="4729260"/>
              <a:ext cx="671314" cy="41951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4" name="ZoneTexte 73"/>
            <p:cNvSpPr txBox="1"/>
            <p:nvPr/>
          </p:nvSpPr>
          <p:spPr>
            <a:xfrm>
              <a:off x="10764688" y="4737452"/>
              <a:ext cx="671314" cy="369332"/>
            </a:xfrm>
            <a:prstGeom prst="rect">
              <a:avLst/>
            </a:prstGeom>
            <a:noFill/>
          </p:spPr>
          <p:txBody>
            <a:bodyPr wrap="square" rtlCol="0">
              <a:spAutoFit/>
            </a:bodyPr>
            <a:lstStyle/>
            <a:p>
              <a:r>
                <a:rPr lang="fr-BE" dirty="0" smtClean="0"/>
                <a:t>NC</a:t>
              </a:r>
              <a:endParaRPr lang="fr-BE" dirty="0"/>
            </a:p>
          </p:txBody>
        </p:sp>
      </p:grpSp>
      <p:grpSp>
        <p:nvGrpSpPr>
          <p:cNvPr id="46" name="Groupe 45"/>
          <p:cNvGrpSpPr/>
          <p:nvPr/>
        </p:nvGrpSpPr>
        <p:grpSpPr>
          <a:xfrm>
            <a:off x="4452045" y="2395896"/>
            <a:ext cx="755948" cy="419519"/>
            <a:chOff x="10680054" y="4729260"/>
            <a:chExt cx="755948" cy="419519"/>
          </a:xfrm>
        </p:grpSpPr>
        <p:sp>
          <p:nvSpPr>
            <p:cNvPr id="27" name="Rectangle 26"/>
            <p:cNvSpPr/>
            <p:nvPr/>
          </p:nvSpPr>
          <p:spPr>
            <a:xfrm>
              <a:off x="10680054" y="4729260"/>
              <a:ext cx="671314" cy="41951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1" name="ZoneTexte 40"/>
            <p:cNvSpPr txBox="1"/>
            <p:nvPr/>
          </p:nvSpPr>
          <p:spPr>
            <a:xfrm>
              <a:off x="10764688" y="4737452"/>
              <a:ext cx="671314" cy="369332"/>
            </a:xfrm>
            <a:prstGeom prst="rect">
              <a:avLst/>
            </a:prstGeom>
            <a:noFill/>
          </p:spPr>
          <p:txBody>
            <a:bodyPr wrap="square" rtlCol="0">
              <a:spAutoFit/>
            </a:bodyPr>
            <a:lstStyle/>
            <a:p>
              <a:r>
                <a:rPr lang="fr-BE" dirty="0" smtClean="0"/>
                <a:t>NC</a:t>
              </a:r>
              <a:endParaRPr lang="fr-BE" dirty="0"/>
            </a:p>
          </p:txBody>
        </p:sp>
      </p:grpSp>
      <p:grpSp>
        <p:nvGrpSpPr>
          <p:cNvPr id="60" name="Groupe 59"/>
          <p:cNvGrpSpPr/>
          <p:nvPr/>
        </p:nvGrpSpPr>
        <p:grpSpPr>
          <a:xfrm>
            <a:off x="4451251" y="3659597"/>
            <a:ext cx="755948" cy="419519"/>
            <a:chOff x="10680054" y="4729260"/>
            <a:chExt cx="755948" cy="419519"/>
          </a:xfrm>
        </p:grpSpPr>
        <p:sp>
          <p:nvSpPr>
            <p:cNvPr id="61" name="Rectangle 60"/>
            <p:cNvSpPr/>
            <p:nvPr/>
          </p:nvSpPr>
          <p:spPr>
            <a:xfrm>
              <a:off x="10680054" y="4729260"/>
              <a:ext cx="671314" cy="41951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2" name="ZoneTexte 61"/>
            <p:cNvSpPr txBox="1"/>
            <p:nvPr/>
          </p:nvSpPr>
          <p:spPr>
            <a:xfrm>
              <a:off x="10764688" y="4737452"/>
              <a:ext cx="671314" cy="369332"/>
            </a:xfrm>
            <a:prstGeom prst="rect">
              <a:avLst/>
            </a:prstGeom>
            <a:noFill/>
          </p:spPr>
          <p:txBody>
            <a:bodyPr wrap="square" rtlCol="0">
              <a:spAutoFit/>
            </a:bodyPr>
            <a:lstStyle/>
            <a:p>
              <a:r>
                <a:rPr lang="fr-BE" dirty="0" smtClean="0"/>
                <a:t>NC</a:t>
              </a:r>
              <a:endParaRPr lang="fr-BE" dirty="0"/>
            </a:p>
          </p:txBody>
        </p:sp>
      </p:grpSp>
      <p:grpSp>
        <p:nvGrpSpPr>
          <p:cNvPr id="111" name="Groupe 110"/>
          <p:cNvGrpSpPr/>
          <p:nvPr/>
        </p:nvGrpSpPr>
        <p:grpSpPr>
          <a:xfrm>
            <a:off x="3062586" y="4831165"/>
            <a:ext cx="6130720" cy="791983"/>
            <a:chOff x="3707904" y="7101408"/>
            <a:chExt cx="8568952" cy="1080120"/>
          </a:xfrm>
          <a:noFill/>
        </p:grpSpPr>
        <p:sp>
          <p:nvSpPr>
            <p:cNvPr id="109" name="Rectangle 108"/>
            <p:cNvSpPr/>
            <p:nvPr/>
          </p:nvSpPr>
          <p:spPr>
            <a:xfrm>
              <a:off x="3707904" y="7101408"/>
              <a:ext cx="8568952" cy="1080120"/>
            </a:xfrm>
            <a:prstGeom prst="rect">
              <a:avLst/>
            </a:prstGeom>
            <a:grp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0" name="ZoneTexte 109"/>
            <p:cNvSpPr txBox="1"/>
            <p:nvPr/>
          </p:nvSpPr>
          <p:spPr>
            <a:xfrm>
              <a:off x="6522146" y="7251429"/>
              <a:ext cx="2408753" cy="881477"/>
            </a:xfrm>
            <a:prstGeom prst="rect">
              <a:avLst/>
            </a:prstGeom>
            <a:grpFill/>
            <a:ln w="57150">
              <a:noFill/>
            </a:ln>
          </p:spPr>
          <p:txBody>
            <a:bodyPr wrap="square" rtlCol="0">
              <a:spAutoFit/>
            </a:bodyPr>
            <a:lstStyle/>
            <a:p>
              <a:pPr algn="ctr"/>
              <a:r>
                <a:rPr lang="fr-BE" dirty="0" smtClean="0"/>
                <a:t>Outils d’évaluations</a:t>
              </a:r>
              <a:endParaRPr lang="fr-BE" dirty="0"/>
            </a:p>
          </p:txBody>
        </p:sp>
      </p:grpSp>
      <p:grpSp>
        <p:nvGrpSpPr>
          <p:cNvPr id="112" name="Groupe 111"/>
          <p:cNvGrpSpPr/>
          <p:nvPr/>
        </p:nvGrpSpPr>
        <p:grpSpPr>
          <a:xfrm>
            <a:off x="3057973" y="3265288"/>
            <a:ext cx="6135334" cy="1963911"/>
            <a:chOff x="3707904" y="7101408"/>
            <a:chExt cx="8568952" cy="1357311"/>
          </a:xfrm>
          <a:noFill/>
        </p:grpSpPr>
        <p:sp>
          <p:nvSpPr>
            <p:cNvPr id="113" name="Rectangle 112"/>
            <p:cNvSpPr/>
            <p:nvPr/>
          </p:nvSpPr>
          <p:spPr>
            <a:xfrm>
              <a:off x="3707904" y="7101408"/>
              <a:ext cx="8568952" cy="1080120"/>
            </a:xfrm>
            <a:prstGeom prst="rect">
              <a:avLst/>
            </a:prstGeom>
            <a:grp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4" name="ZoneTexte 113"/>
            <p:cNvSpPr txBox="1"/>
            <p:nvPr/>
          </p:nvSpPr>
          <p:spPr>
            <a:xfrm>
              <a:off x="6425902" y="7577242"/>
              <a:ext cx="2408753" cy="881477"/>
            </a:xfrm>
            <a:prstGeom prst="rect">
              <a:avLst/>
            </a:prstGeom>
            <a:grpFill/>
            <a:ln w="57150">
              <a:noFill/>
            </a:ln>
          </p:spPr>
          <p:txBody>
            <a:bodyPr wrap="square" rtlCol="0">
              <a:spAutoFit/>
            </a:bodyPr>
            <a:lstStyle/>
            <a:p>
              <a:pPr algn="ctr"/>
              <a:r>
                <a:rPr lang="fr-BE" dirty="0" smtClean="0"/>
                <a:t>Outils d’évaluations</a:t>
              </a:r>
              <a:endParaRPr lang="fr-BE" dirty="0"/>
            </a:p>
          </p:txBody>
        </p:sp>
      </p:grpSp>
      <p:grpSp>
        <p:nvGrpSpPr>
          <p:cNvPr id="115" name="Groupe 114"/>
          <p:cNvGrpSpPr/>
          <p:nvPr/>
        </p:nvGrpSpPr>
        <p:grpSpPr>
          <a:xfrm>
            <a:off x="3057973" y="2335599"/>
            <a:ext cx="6135334" cy="916068"/>
            <a:chOff x="3707904" y="7101408"/>
            <a:chExt cx="8568952" cy="1080120"/>
          </a:xfrm>
          <a:noFill/>
        </p:grpSpPr>
        <p:sp>
          <p:nvSpPr>
            <p:cNvPr id="116" name="Rectangle 115"/>
            <p:cNvSpPr/>
            <p:nvPr/>
          </p:nvSpPr>
          <p:spPr>
            <a:xfrm>
              <a:off x="3707904" y="7101408"/>
              <a:ext cx="8568952" cy="1080120"/>
            </a:xfrm>
            <a:prstGeom prst="rect">
              <a:avLst/>
            </a:prstGeom>
            <a:grp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7" name="ZoneTexte 116"/>
            <p:cNvSpPr txBox="1"/>
            <p:nvPr/>
          </p:nvSpPr>
          <p:spPr>
            <a:xfrm>
              <a:off x="6325331" y="7286873"/>
              <a:ext cx="2408753" cy="881478"/>
            </a:xfrm>
            <a:prstGeom prst="rect">
              <a:avLst/>
            </a:prstGeom>
            <a:grpFill/>
            <a:ln w="57150">
              <a:noFill/>
            </a:ln>
          </p:spPr>
          <p:txBody>
            <a:bodyPr wrap="square" rtlCol="0">
              <a:spAutoFit/>
            </a:bodyPr>
            <a:lstStyle/>
            <a:p>
              <a:pPr algn="ctr"/>
              <a:r>
                <a:rPr lang="fr-BE" dirty="0" smtClean="0"/>
                <a:t>Outils d’évaluations</a:t>
              </a:r>
              <a:endParaRPr lang="fr-BE" dirty="0"/>
            </a:p>
          </p:txBody>
        </p:sp>
      </p:grpSp>
      <p:grpSp>
        <p:nvGrpSpPr>
          <p:cNvPr id="118" name="Groupe 117"/>
          <p:cNvGrpSpPr/>
          <p:nvPr/>
        </p:nvGrpSpPr>
        <p:grpSpPr>
          <a:xfrm>
            <a:off x="3058022" y="705807"/>
            <a:ext cx="6135334" cy="1787085"/>
            <a:chOff x="3707904" y="7101408"/>
            <a:chExt cx="8568952" cy="1176673"/>
          </a:xfrm>
          <a:noFill/>
        </p:grpSpPr>
        <p:sp>
          <p:nvSpPr>
            <p:cNvPr id="119" name="Rectangle 118"/>
            <p:cNvSpPr/>
            <p:nvPr/>
          </p:nvSpPr>
          <p:spPr>
            <a:xfrm>
              <a:off x="3707904" y="7101408"/>
              <a:ext cx="8568952" cy="1080120"/>
            </a:xfrm>
            <a:prstGeom prst="rect">
              <a:avLst/>
            </a:prstGeom>
            <a:grp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20" name="ZoneTexte 119"/>
            <p:cNvSpPr txBox="1"/>
            <p:nvPr/>
          </p:nvSpPr>
          <p:spPr>
            <a:xfrm>
              <a:off x="6325263" y="7396604"/>
              <a:ext cx="2408753" cy="881477"/>
            </a:xfrm>
            <a:prstGeom prst="rect">
              <a:avLst/>
            </a:prstGeom>
            <a:grpFill/>
            <a:ln w="57150">
              <a:noFill/>
            </a:ln>
          </p:spPr>
          <p:txBody>
            <a:bodyPr wrap="square" rtlCol="0">
              <a:spAutoFit/>
            </a:bodyPr>
            <a:lstStyle/>
            <a:p>
              <a:pPr algn="ctr"/>
              <a:r>
                <a:rPr lang="fr-BE" dirty="0" smtClean="0"/>
                <a:t>Outils d’évaluations</a:t>
              </a:r>
              <a:endParaRPr lang="fr-BE" dirty="0"/>
            </a:p>
          </p:txBody>
        </p:sp>
      </p:grpSp>
    </p:spTree>
    <p:extLst>
      <p:ext uri="{BB962C8B-B14F-4D97-AF65-F5344CB8AC3E}">
        <p14:creationId xmlns:p14="http://schemas.microsoft.com/office/powerpoint/2010/main" val="4107757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66"/>
                                        </p:tgtEl>
                                        <p:attrNameLst>
                                          <p:attrName>style.visibility</p:attrName>
                                        </p:attrNameLst>
                                      </p:cBhvr>
                                      <p:to>
                                        <p:strVal val="visible"/>
                                      </p:to>
                                    </p:set>
                                    <p:anim calcmode="lin" valueType="num">
                                      <p:cBhvr additive="base">
                                        <p:cTn id="47" dur="500" fill="hold"/>
                                        <p:tgtEl>
                                          <p:spTgt spid="66"/>
                                        </p:tgtEl>
                                        <p:attrNameLst>
                                          <p:attrName>ppt_x</p:attrName>
                                        </p:attrNameLst>
                                      </p:cBhvr>
                                      <p:tavLst>
                                        <p:tav tm="0">
                                          <p:val>
                                            <p:strVal val="#ppt_x"/>
                                          </p:val>
                                        </p:tav>
                                        <p:tav tm="100000">
                                          <p:val>
                                            <p:strVal val="#ppt_x"/>
                                          </p:val>
                                        </p:tav>
                                      </p:tavLst>
                                    </p:anim>
                                    <p:anim calcmode="lin" valueType="num">
                                      <p:cBhvr additive="base">
                                        <p:cTn id="48" dur="500" fill="hold"/>
                                        <p:tgtEl>
                                          <p:spTgt spid="66"/>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69"/>
                                        </p:tgtEl>
                                        <p:attrNameLst>
                                          <p:attrName>style.visibility</p:attrName>
                                        </p:attrNameLst>
                                      </p:cBhvr>
                                      <p:to>
                                        <p:strVal val="visible"/>
                                      </p:to>
                                    </p:set>
                                    <p:anim calcmode="lin" valueType="num">
                                      <p:cBhvr additive="base">
                                        <p:cTn id="51" dur="500" fill="hold"/>
                                        <p:tgtEl>
                                          <p:spTgt spid="69"/>
                                        </p:tgtEl>
                                        <p:attrNameLst>
                                          <p:attrName>ppt_x</p:attrName>
                                        </p:attrNameLst>
                                      </p:cBhvr>
                                      <p:tavLst>
                                        <p:tav tm="0">
                                          <p:val>
                                            <p:strVal val="#ppt_x"/>
                                          </p:val>
                                        </p:tav>
                                        <p:tav tm="100000">
                                          <p:val>
                                            <p:strVal val="#ppt_x"/>
                                          </p:val>
                                        </p:tav>
                                      </p:tavLst>
                                    </p:anim>
                                    <p:anim calcmode="lin" valueType="num">
                                      <p:cBhvr additive="base">
                                        <p:cTn id="52" dur="500" fill="hold"/>
                                        <p:tgtEl>
                                          <p:spTgt spid="69"/>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500" fill="hold"/>
                                        <p:tgtEl>
                                          <p:spTgt spid="72"/>
                                        </p:tgtEl>
                                        <p:attrNameLst>
                                          <p:attrName>ppt_x</p:attrName>
                                        </p:attrNameLst>
                                      </p:cBhvr>
                                      <p:tavLst>
                                        <p:tav tm="0">
                                          <p:val>
                                            <p:strVal val="#ppt_x"/>
                                          </p:val>
                                        </p:tav>
                                        <p:tav tm="100000">
                                          <p:val>
                                            <p:strVal val="#ppt_x"/>
                                          </p:val>
                                        </p:tav>
                                      </p:tavLst>
                                    </p:anim>
                                    <p:anim calcmode="lin" valueType="num">
                                      <p:cBhvr additive="base">
                                        <p:cTn id="56" dur="500" fill="hold"/>
                                        <p:tgtEl>
                                          <p:spTgt spid="72"/>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84"/>
                                        </p:tgtEl>
                                        <p:attrNameLst>
                                          <p:attrName>style.visibility</p:attrName>
                                        </p:attrNameLst>
                                      </p:cBhvr>
                                      <p:to>
                                        <p:strVal val="visible"/>
                                      </p:to>
                                    </p:set>
                                    <p:anim calcmode="lin" valueType="num">
                                      <p:cBhvr additive="base">
                                        <p:cTn id="59" dur="500" fill="hold"/>
                                        <p:tgtEl>
                                          <p:spTgt spid="84"/>
                                        </p:tgtEl>
                                        <p:attrNameLst>
                                          <p:attrName>ppt_x</p:attrName>
                                        </p:attrNameLst>
                                      </p:cBhvr>
                                      <p:tavLst>
                                        <p:tav tm="0">
                                          <p:val>
                                            <p:strVal val="#ppt_x"/>
                                          </p:val>
                                        </p:tav>
                                        <p:tav tm="100000">
                                          <p:val>
                                            <p:strVal val="#ppt_x"/>
                                          </p:val>
                                        </p:tav>
                                      </p:tavLst>
                                    </p:anim>
                                    <p:anim calcmode="lin" valueType="num">
                                      <p:cBhvr additive="base">
                                        <p:cTn id="60" dur="500" fill="hold"/>
                                        <p:tgtEl>
                                          <p:spTgt spid="84"/>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75"/>
                                        </p:tgtEl>
                                        <p:attrNameLst>
                                          <p:attrName>style.visibility</p:attrName>
                                        </p:attrNameLst>
                                      </p:cBhvr>
                                      <p:to>
                                        <p:strVal val="visible"/>
                                      </p:to>
                                    </p:set>
                                    <p:anim calcmode="lin" valueType="num">
                                      <p:cBhvr additive="base">
                                        <p:cTn id="65" dur="500" fill="hold"/>
                                        <p:tgtEl>
                                          <p:spTgt spid="75"/>
                                        </p:tgtEl>
                                        <p:attrNameLst>
                                          <p:attrName>ppt_x</p:attrName>
                                        </p:attrNameLst>
                                      </p:cBhvr>
                                      <p:tavLst>
                                        <p:tav tm="0">
                                          <p:val>
                                            <p:strVal val="#ppt_x"/>
                                          </p:val>
                                        </p:tav>
                                        <p:tav tm="100000">
                                          <p:val>
                                            <p:strVal val="#ppt_x"/>
                                          </p:val>
                                        </p:tav>
                                      </p:tavLst>
                                    </p:anim>
                                    <p:anim calcmode="lin" valueType="num">
                                      <p:cBhvr additive="base">
                                        <p:cTn id="66" dur="500" fill="hold"/>
                                        <p:tgtEl>
                                          <p:spTgt spid="75"/>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fill="hold"/>
                                        <p:tgtEl>
                                          <p:spTgt spid="78"/>
                                        </p:tgtEl>
                                        <p:attrNameLst>
                                          <p:attrName>ppt_x</p:attrName>
                                        </p:attrNameLst>
                                      </p:cBhvr>
                                      <p:tavLst>
                                        <p:tav tm="0">
                                          <p:val>
                                            <p:strVal val="#ppt_x"/>
                                          </p:val>
                                        </p:tav>
                                        <p:tav tm="100000">
                                          <p:val>
                                            <p:strVal val="#ppt_x"/>
                                          </p:val>
                                        </p:tav>
                                      </p:tavLst>
                                    </p:anim>
                                    <p:anim calcmode="lin" valueType="num">
                                      <p:cBhvr additive="base">
                                        <p:cTn id="70" dur="500" fill="hold"/>
                                        <p:tgtEl>
                                          <p:spTgt spid="78"/>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111"/>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112"/>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115"/>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1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2286000" y="2311514"/>
            <a:ext cx="6172200" cy="2053590"/>
          </a:xfrm>
        </p:spPr>
        <p:txBody>
          <a:bodyPr/>
          <a:lstStyle/>
          <a:p>
            <a:pPr algn="ctr"/>
            <a:r>
              <a:rPr lang="fr-BE" dirty="0" smtClean="0"/>
              <a:t>Conclusions</a:t>
            </a:r>
            <a:endParaRPr lang="fr-BE" dirty="0"/>
          </a:p>
        </p:txBody>
      </p:sp>
    </p:spTree>
    <p:extLst>
      <p:ext uri="{BB962C8B-B14F-4D97-AF65-F5344CB8AC3E}">
        <p14:creationId xmlns:p14="http://schemas.microsoft.com/office/powerpoint/2010/main" val="244498319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3528" y="548680"/>
            <a:ext cx="8280920" cy="6463308"/>
          </a:xfrm>
          <a:prstGeom prst="rect">
            <a:avLst/>
          </a:prstGeom>
          <a:noFill/>
        </p:spPr>
        <p:txBody>
          <a:bodyPr wrap="square" rtlCol="0">
            <a:spAutoFit/>
          </a:bodyPr>
          <a:lstStyle/>
          <a:p>
            <a:pPr>
              <a:spcBef>
                <a:spcPts val="600"/>
              </a:spcBef>
              <a:spcAft>
                <a:spcPts val="600"/>
              </a:spcAft>
            </a:pPr>
            <a:endParaRPr lang="fr-BE" dirty="0" smtClean="0"/>
          </a:p>
          <a:p>
            <a:pPr>
              <a:spcBef>
                <a:spcPts val="600"/>
              </a:spcBef>
              <a:spcAft>
                <a:spcPts val="600"/>
              </a:spcAft>
            </a:pPr>
            <a:r>
              <a:rPr lang="fr-BE" sz="2000" b="1" dirty="0" smtClean="0"/>
              <a:t>Des leviers possibles en mathématiques</a:t>
            </a:r>
            <a:endParaRPr lang="fr-BE" sz="2000" b="1" dirty="0"/>
          </a:p>
          <a:p>
            <a:pPr marL="342900" indent="-342900">
              <a:spcBef>
                <a:spcPts val="600"/>
              </a:spcBef>
              <a:spcAft>
                <a:spcPts val="600"/>
              </a:spcAft>
              <a:buAutoNum type="arabicPeriod"/>
            </a:pPr>
            <a:r>
              <a:rPr lang="fr-BE" dirty="0" smtClean="0"/>
              <a:t>Les variables motivationnelles</a:t>
            </a:r>
          </a:p>
          <a:p>
            <a:pPr marL="342900" indent="-342900">
              <a:spcBef>
                <a:spcPts val="600"/>
              </a:spcBef>
              <a:spcAft>
                <a:spcPts val="600"/>
              </a:spcAft>
              <a:buFont typeface="Arial" pitchFamily="34" charset="0"/>
              <a:buChar char="•"/>
            </a:pPr>
            <a:r>
              <a:rPr lang="fr-BE" dirty="0" smtClean="0"/>
              <a:t>Ces variables socio-affectives sont liées aux résultats, en particulier l’anxiété. Une réflexion sur la manière de diminuer l’anxiété de certains élèves, en particulier les filles, ou de leur donner davantage confiance dans leurs capacités serait donc précieuse. </a:t>
            </a:r>
          </a:p>
          <a:p>
            <a:pPr marL="342900" indent="-342900" algn="just">
              <a:spcBef>
                <a:spcPts val="600"/>
              </a:spcBef>
              <a:spcAft>
                <a:spcPts val="600"/>
              </a:spcAft>
              <a:buFont typeface="Arial" pitchFamily="34" charset="0"/>
              <a:buChar char="•"/>
            </a:pPr>
            <a:r>
              <a:rPr lang="fr-BE" dirty="0" smtClean="0"/>
              <a:t>Cette réflexion devrait porter non seulement sur des mesures d’ordre psychologique (encouragements, mise en confiance, feedbacks axés sur les démarches), mais aussi d’ordre pédagogique; dans cette perspective, il conviendrait d’explorer plus avant quels dispositifs ou approches pédagogiques sont susceptibles d’augmenter ou de diminuer le degré d’anxiété des filles, mais aussi des élèves les plus faibles par rapport aux mathématiques.  </a:t>
            </a:r>
          </a:p>
          <a:p>
            <a:pPr marL="342900" indent="-342900">
              <a:spcBef>
                <a:spcPts val="600"/>
              </a:spcBef>
              <a:spcAft>
                <a:spcPts val="600"/>
              </a:spcAft>
            </a:pPr>
            <a:endParaRPr lang="fr-BE" dirty="0"/>
          </a:p>
          <a:p>
            <a:pPr>
              <a:spcBef>
                <a:spcPts val="600"/>
              </a:spcBef>
              <a:spcAft>
                <a:spcPts val="600"/>
              </a:spcAft>
            </a:pPr>
            <a:endParaRPr lang="fr-BE" dirty="0" smtClean="0"/>
          </a:p>
          <a:p>
            <a:pPr marL="285750" indent="-285750">
              <a:spcBef>
                <a:spcPts val="600"/>
              </a:spcBef>
              <a:spcAft>
                <a:spcPts val="600"/>
              </a:spcAft>
              <a:buFont typeface="Courier New" panose="02070309020205020404" pitchFamily="49" charset="0"/>
              <a:buChar char="o"/>
            </a:pPr>
            <a:endParaRPr lang="fr-BE" dirty="0" smtClean="0"/>
          </a:p>
        </p:txBody>
      </p:sp>
    </p:spTree>
    <p:extLst>
      <p:ext uri="{BB962C8B-B14F-4D97-AF65-F5344CB8AC3E}">
        <p14:creationId xmlns:p14="http://schemas.microsoft.com/office/powerpoint/2010/main" val="382475497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67544" y="-243408"/>
            <a:ext cx="8280920" cy="6309420"/>
          </a:xfrm>
          <a:prstGeom prst="rect">
            <a:avLst/>
          </a:prstGeom>
          <a:noFill/>
        </p:spPr>
        <p:txBody>
          <a:bodyPr wrap="square" rtlCol="0">
            <a:spAutoFit/>
          </a:bodyPr>
          <a:lstStyle/>
          <a:p>
            <a:pPr>
              <a:spcBef>
                <a:spcPts val="600"/>
              </a:spcBef>
              <a:spcAft>
                <a:spcPts val="600"/>
              </a:spcAft>
            </a:pPr>
            <a:endParaRPr lang="fr-BE" dirty="0" smtClean="0"/>
          </a:p>
          <a:p>
            <a:pPr marL="342900" indent="-342900">
              <a:spcBef>
                <a:spcPts val="600"/>
              </a:spcBef>
              <a:spcAft>
                <a:spcPts val="600"/>
              </a:spcAft>
            </a:pPr>
            <a:r>
              <a:rPr lang="fr-BE" dirty="0" smtClean="0"/>
              <a:t>2. Pistes d’ordre didactique</a:t>
            </a:r>
          </a:p>
          <a:p>
            <a:pPr marL="342900" indent="-342900">
              <a:spcBef>
                <a:spcPts val="600"/>
              </a:spcBef>
              <a:spcAft>
                <a:spcPts val="600"/>
              </a:spcAft>
              <a:buFont typeface="Arial" pitchFamily="34" charset="0"/>
              <a:buChar char="•"/>
            </a:pPr>
            <a:r>
              <a:rPr lang="fr-BE" dirty="0" smtClean="0"/>
              <a:t>Les élèves de la FWB sont relativement plus performants dans l’application de procédures mathématiques que dans la formulation d’un énoncé en langage mathématique en vue de résoudre le problème posé </a:t>
            </a:r>
            <a:r>
              <a:rPr lang="fr-BE" dirty="0" smtClean="0">
                <a:latin typeface="Calibri"/>
              </a:rPr>
              <a:t>→ </a:t>
            </a:r>
            <a:r>
              <a:rPr lang="fr-BE" dirty="0" smtClean="0"/>
              <a:t>difficulté à mobiliser des démarches efficaces permettant de réaliser le passage d’un problème en contexte à sa formulation mathématique  (</a:t>
            </a:r>
            <a:r>
              <a:rPr lang="fr-BE" dirty="0" err="1" smtClean="0"/>
              <a:t>cf</a:t>
            </a:r>
            <a:r>
              <a:rPr lang="fr-BE" dirty="0" smtClean="0"/>
              <a:t> constats du Rapport d’Inspection)</a:t>
            </a:r>
          </a:p>
          <a:p>
            <a:pPr marL="342900" indent="-342900">
              <a:spcBef>
                <a:spcPts val="600"/>
              </a:spcBef>
              <a:spcAft>
                <a:spcPts val="600"/>
              </a:spcAft>
              <a:buFont typeface="Arial" pitchFamily="34" charset="0"/>
              <a:buChar char="•"/>
            </a:pPr>
            <a:r>
              <a:rPr lang="fr-BE" dirty="0" smtClean="0"/>
              <a:t>En mathématiques, il faut aller au-delà du « comment résoudre », et accorder plus de place à « comment penser le problème » pour le résoudre, c’est-à-dire comment différencier et séquencer les étapes de la démarche mathématique, comment évaluer la qualité de sa démarche dans une situation spécifique…</a:t>
            </a:r>
          </a:p>
          <a:p>
            <a:pPr>
              <a:spcBef>
                <a:spcPts val="600"/>
              </a:spcBef>
              <a:spcAft>
                <a:spcPts val="600"/>
              </a:spcAft>
            </a:pPr>
            <a:r>
              <a:rPr lang="fr-BE" dirty="0" smtClean="0">
                <a:sym typeface="Wingdings" panose="05000000000000000000" pitchFamily="2" charset="2"/>
              </a:rPr>
              <a:t> </a:t>
            </a:r>
            <a:r>
              <a:rPr lang="fr-BE" dirty="0" smtClean="0"/>
              <a:t> </a:t>
            </a:r>
          </a:p>
          <a:p>
            <a:pPr marL="342900" indent="-342900">
              <a:spcBef>
                <a:spcPts val="600"/>
              </a:spcBef>
              <a:spcAft>
                <a:spcPts val="600"/>
              </a:spcAft>
              <a:buFont typeface="Arial" pitchFamily="34" charset="0"/>
              <a:buChar char="•"/>
            </a:pPr>
            <a:endParaRPr lang="fr-BE" dirty="0" smtClean="0"/>
          </a:p>
          <a:p>
            <a:pPr marL="342900" indent="-342900">
              <a:spcBef>
                <a:spcPts val="600"/>
              </a:spcBef>
              <a:spcAft>
                <a:spcPts val="600"/>
              </a:spcAft>
              <a:buFont typeface="Arial" pitchFamily="34" charset="0"/>
              <a:buChar char="•"/>
            </a:pPr>
            <a:endParaRPr lang="fr-BE" dirty="0"/>
          </a:p>
          <a:p>
            <a:pPr>
              <a:spcBef>
                <a:spcPts val="600"/>
              </a:spcBef>
              <a:spcAft>
                <a:spcPts val="600"/>
              </a:spcAft>
            </a:pPr>
            <a:endParaRPr lang="fr-BE" dirty="0" smtClean="0"/>
          </a:p>
          <a:p>
            <a:pPr marL="285750" indent="-285750">
              <a:spcBef>
                <a:spcPts val="600"/>
              </a:spcBef>
              <a:spcAft>
                <a:spcPts val="600"/>
              </a:spcAft>
              <a:buFont typeface="Courier New" panose="02070309020205020404" pitchFamily="49" charset="0"/>
              <a:buChar char="o"/>
            </a:pPr>
            <a:endParaRPr lang="fr-BE" dirty="0" smtClean="0"/>
          </a:p>
        </p:txBody>
      </p:sp>
    </p:spTree>
    <p:extLst>
      <p:ext uri="{BB962C8B-B14F-4D97-AF65-F5344CB8AC3E}">
        <p14:creationId xmlns:p14="http://schemas.microsoft.com/office/powerpoint/2010/main" val="421152826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539552" y="980728"/>
            <a:ext cx="7467600" cy="4873752"/>
          </a:xfrm>
        </p:spPr>
        <p:txBody>
          <a:bodyPr/>
          <a:lstStyle/>
          <a:p>
            <a:pPr>
              <a:spcAft>
                <a:spcPts val="600"/>
              </a:spcAft>
            </a:pPr>
            <a:r>
              <a:rPr lang="fr-BE" dirty="0">
                <a:sym typeface="Wingdings" panose="05000000000000000000" pitchFamily="2" charset="2"/>
              </a:rPr>
              <a:t>C’est un vaste chantier, qui nous concerne tous…</a:t>
            </a:r>
            <a:endParaRPr lang="fr-BE" dirty="0"/>
          </a:p>
          <a:p>
            <a:pPr marL="742950" lvl="1" indent="-285750">
              <a:spcBef>
                <a:spcPts val="600"/>
              </a:spcBef>
              <a:spcAft>
                <a:spcPts val="600"/>
              </a:spcAft>
              <a:buFont typeface="Wingdings"/>
              <a:buChar char="à"/>
            </a:pPr>
            <a:r>
              <a:rPr lang="fr-BE" dirty="0">
                <a:sym typeface="Wingdings" panose="05000000000000000000" pitchFamily="2" charset="2"/>
              </a:rPr>
              <a:t>Les évaluations externes non certificatives de 2014 approfondiront cette thématique à différents niveaux (3P – 5P – 4 sec)</a:t>
            </a:r>
          </a:p>
          <a:p>
            <a:pPr marL="742950" lvl="1" indent="-285750">
              <a:spcBef>
                <a:spcPts val="600"/>
              </a:spcBef>
              <a:spcAft>
                <a:spcPts val="600"/>
              </a:spcAft>
              <a:buFont typeface="Wingdings"/>
              <a:buChar char="à"/>
            </a:pPr>
            <a:r>
              <a:rPr lang="fr-BE" dirty="0">
                <a:sym typeface="Wingdings" panose="05000000000000000000" pitchFamily="2" charset="2"/>
              </a:rPr>
              <a:t>Les évaluations certificatives se proposent de s’intéresser non seulement aux réponses fournies par les élèves, mais aussi aux processus qu’ils ont été en mesure de mener…</a:t>
            </a:r>
          </a:p>
          <a:p>
            <a:pPr marL="742950" lvl="1" indent="-285750">
              <a:spcBef>
                <a:spcPts val="600"/>
              </a:spcBef>
              <a:spcAft>
                <a:spcPts val="600"/>
              </a:spcAft>
              <a:buFont typeface="Wingdings"/>
              <a:buChar char="à"/>
            </a:pPr>
            <a:r>
              <a:rPr lang="fr-BE" dirty="0">
                <a:sym typeface="Wingdings" panose="05000000000000000000" pitchFamily="2" charset="2"/>
              </a:rPr>
              <a:t>Les outils vont être revus, pour sans doute cibler de manière plus fine les liens entre maitrise de techniques et résolution de problèmes…</a:t>
            </a:r>
            <a:endParaRPr lang="fr-BE" dirty="0"/>
          </a:p>
        </p:txBody>
      </p:sp>
    </p:spTree>
    <p:extLst>
      <p:ext uri="{BB962C8B-B14F-4D97-AF65-F5344CB8AC3E}">
        <p14:creationId xmlns:p14="http://schemas.microsoft.com/office/powerpoint/2010/main" val="34998295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476672"/>
            <a:ext cx="8442152" cy="475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03793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457200" y="836712"/>
            <a:ext cx="7467600" cy="5637240"/>
          </a:xfrm>
        </p:spPr>
        <p:txBody>
          <a:bodyPr/>
          <a:lstStyle/>
          <a:p>
            <a:r>
              <a:rPr lang="fr-BE" dirty="0" smtClean="0"/>
              <a:t>1991 : rapport de l’</a:t>
            </a:r>
            <a:r>
              <a:rPr lang="fr-BE" dirty="0" err="1" smtClean="0"/>
              <a:t>Ocdé</a:t>
            </a:r>
            <a:r>
              <a:rPr lang="fr-BE" dirty="0" smtClean="0"/>
              <a:t> - deux faiblesses en FWB</a:t>
            </a:r>
          </a:p>
          <a:p>
            <a:pPr lvl="1"/>
            <a:r>
              <a:rPr lang="fr-BE" dirty="0" smtClean="0"/>
              <a:t>Taux de redoublement très élevé</a:t>
            </a:r>
          </a:p>
          <a:p>
            <a:pPr lvl="1"/>
            <a:r>
              <a:rPr lang="fr-BE" dirty="0" smtClean="0"/>
              <a:t>Enormes disparités de performances des établissements</a:t>
            </a:r>
          </a:p>
          <a:p>
            <a:pPr lvl="1"/>
            <a:endParaRPr lang="fr-BE" dirty="0"/>
          </a:p>
          <a:p>
            <a:pPr marL="365760" lvl="1" indent="0">
              <a:buNone/>
            </a:pPr>
            <a:endParaRPr lang="fr-BE" dirty="0" smtClean="0"/>
          </a:p>
          <a:p>
            <a:pPr marL="365760" lvl="1" indent="0">
              <a:buNone/>
            </a:pPr>
            <a:r>
              <a:rPr lang="fr-BE" dirty="0" smtClean="0"/>
              <a:t>Absence de culture et de politique d’évaluation:</a:t>
            </a:r>
          </a:p>
          <a:p>
            <a:pPr marL="640080" lvl="2" indent="0">
              <a:buNone/>
            </a:pPr>
            <a:r>
              <a:rPr lang="fr-BE" dirty="0" smtClean="0"/>
              <a:t>« Dans le système belge d’enseignement, les autorités centrales responsables n’ont guère de moyens de préciser la qualité exacte de l’enseignement et d’évaluer, sur des critères acceptés par tous, les performances réelles des différents établissements et de leurs élèves (OCDE, 1991 cité par Lafontaine, 2012).</a:t>
            </a:r>
            <a:endParaRPr lang="fr-BE" dirty="0"/>
          </a:p>
        </p:txBody>
      </p:sp>
    </p:spTree>
    <p:extLst>
      <p:ext uri="{BB962C8B-B14F-4D97-AF65-F5344CB8AC3E}">
        <p14:creationId xmlns:p14="http://schemas.microsoft.com/office/powerpoint/2010/main" val="16722951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86000" y="1412776"/>
            <a:ext cx="6172200" cy="2053590"/>
          </a:xfrm>
        </p:spPr>
        <p:txBody>
          <a:bodyPr/>
          <a:lstStyle/>
          <a:p>
            <a:r>
              <a:rPr lang="fr-BE" dirty="0" smtClean="0"/>
              <a:t>Les diverses épreuves</a:t>
            </a:r>
            <a:endParaRPr lang="fr-BE" dirty="0"/>
          </a:p>
        </p:txBody>
      </p:sp>
      <p:sp>
        <p:nvSpPr>
          <p:cNvPr id="3" name="Espace réservé du texte 2"/>
          <p:cNvSpPr>
            <a:spLocks noGrp="1"/>
          </p:cNvSpPr>
          <p:nvPr>
            <p:ph type="body" idx="1"/>
          </p:nvPr>
        </p:nvSpPr>
        <p:spPr/>
        <p:txBody>
          <a:bodyPr/>
          <a:lstStyle/>
          <a:p>
            <a:pPr marL="285750" indent="-285750">
              <a:buFont typeface="Arial" panose="020B0604020202020204" pitchFamily="34" charset="0"/>
              <a:buChar char="•"/>
            </a:pPr>
            <a:r>
              <a:rPr lang="fr-BE" dirty="0"/>
              <a:t>Les évaluations en FWB </a:t>
            </a:r>
            <a:endParaRPr lang="fr-BE" dirty="0" smtClean="0"/>
          </a:p>
          <a:p>
            <a:pPr marL="285750" indent="-285750">
              <a:buFont typeface="Arial" panose="020B0604020202020204" pitchFamily="34" charset="0"/>
              <a:buChar char="•"/>
            </a:pPr>
            <a:r>
              <a:rPr lang="fr-BE" dirty="0" smtClean="0"/>
              <a:t>Pisa</a:t>
            </a:r>
            <a:endParaRPr lang="fr-BE" dirty="0"/>
          </a:p>
        </p:txBody>
      </p:sp>
    </p:spTree>
    <p:extLst>
      <p:ext uri="{BB962C8B-B14F-4D97-AF65-F5344CB8AC3E}">
        <p14:creationId xmlns:p14="http://schemas.microsoft.com/office/powerpoint/2010/main" val="4923280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ctrTitle"/>
          </p:nvPr>
        </p:nvSpPr>
        <p:spPr>
          <a:xfrm>
            <a:off x="2286000" y="2348880"/>
            <a:ext cx="6172200" cy="1894362"/>
          </a:xfrm>
        </p:spPr>
        <p:txBody>
          <a:bodyPr>
            <a:normAutofit/>
          </a:bodyPr>
          <a:lstStyle/>
          <a:p>
            <a:r>
              <a:rPr lang="fr-BE" dirty="0"/>
              <a:t>Les évaluations en FWB </a:t>
            </a:r>
          </a:p>
        </p:txBody>
      </p:sp>
    </p:spTree>
    <p:extLst>
      <p:ext uri="{BB962C8B-B14F-4D97-AF65-F5344CB8AC3E}">
        <p14:creationId xmlns:p14="http://schemas.microsoft.com/office/powerpoint/2010/main" val="190088509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Oriel</Template>
  <TotalTime>651</TotalTime>
  <Words>2218</Words>
  <Application>Microsoft Office PowerPoint</Application>
  <PresentationFormat>Affichage à l'écran (4:3)</PresentationFormat>
  <Paragraphs>457</Paragraphs>
  <Slides>53</Slides>
  <Notes>18</Notes>
  <HiddenSlides>0</HiddenSlides>
  <MMClips>0</MMClips>
  <ScaleCrop>false</ScaleCrop>
  <HeadingPairs>
    <vt:vector size="4" baseType="variant">
      <vt:variant>
        <vt:lpstr>Thème</vt:lpstr>
      </vt:variant>
      <vt:variant>
        <vt:i4>1</vt:i4>
      </vt:variant>
      <vt:variant>
        <vt:lpstr>Titres des diapositives</vt:lpstr>
      </vt:variant>
      <vt:variant>
        <vt:i4>53</vt:i4>
      </vt:variant>
    </vt:vector>
  </HeadingPairs>
  <TitlesOfParts>
    <vt:vector size="54" baseType="lpstr">
      <vt:lpstr>Oriel</vt:lpstr>
      <vt:lpstr>A quoi servent les mathématiques? Regards croisés des évaluations externes (nationales et internationales) sur la question</vt:lpstr>
      <vt:lpstr>Plan de la présentation</vt:lpstr>
      <vt:lpstr>Les évaluations externes en Belgique francophone – Evolution sur les 15 dernières années</vt:lpstr>
      <vt:lpstr>Présentation PowerPoint</vt:lpstr>
      <vt:lpstr>Présentation PowerPoint</vt:lpstr>
      <vt:lpstr>Présentation PowerPoint</vt:lpstr>
      <vt:lpstr>Présentation PowerPoint</vt:lpstr>
      <vt:lpstr>Les diverses épreuves</vt:lpstr>
      <vt:lpstr>Les évaluations en FWB </vt:lpstr>
      <vt:lpstr>PISA 2012</vt:lpstr>
      <vt:lpstr>Présentation PowerPoint</vt:lpstr>
      <vt:lpstr>Quelques informations générales</vt:lpstr>
      <vt:lpstr>Présentation PowerPoint</vt:lpstr>
      <vt:lpstr>Présentation PowerPoint</vt:lpstr>
      <vt:lpstr>La culture mathématique dans PISA 2012</vt:lpstr>
      <vt:lpstr>Présentation PowerPoint</vt:lpstr>
      <vt:lpstr>Quels points communs et différences par rapport aux évaluations en FWB ?</vt:lpstr>
      <vt:lpstr>Quelques questions de PISA…</vt:lpstr>
      <vt:lpstr>Présentation PowerPoint</vt:lpstr>
      <vt:lpstr>Question du CE1D 2011</vt:lpstr>
      <vt:lpstr>Une autre question de PISA…</vt:lpstr>
      <vt:lpstr>Question d’évaluation externe non certificative – 2e C et 4e Prof.  2011</vt:lpstr>
      <vt:lpstr>Des questions sous format informatique</vt:lpstr>
      <vt:lpstr>Présentation PowerPoint</vt:lpstr>
      <vt:lpstr>Présentation PowerPoint</vt:lpstr>
      <vt:lpstr>Les résultats marquants de PISA 2012  </vt:lpstr>
      <vt:lpstr>Présentation PowerPoint</vt:lpstr>
      <vt:lpstr>Performances moyennes en mathématiques </vt:lpstr>
      <vt:lpstr>Présentation PowerPoint</vt:lpstr>
      <vt:lpstr>Tendances dans  les trois domaines </vt:lpstr>
      <vt:lpstr>Présentation PowerPoint</vt:lpstr>
      <vt:lpstr>Présentation PowerPoint</vt:lpstr>
      <vt:lpstr>Tendances en mathématiques  selon les niveaux de compétences</vt:lpstr>
      <vt:lpstr>L’évolution des scores moyens des jeunes d’origine belge et des jeunes issus de l’immigration</vt:lpstr>
      <vt:lpstr>L’évolution des scores moyens des garçons et des filles</vt:lpstr>
      <vt:lpstr>Présentation PowerPoint</vt:lpstr>
      <vt:lpstr>Les scores aux différentes sous-échelles</vt:lpstr>
      <vt:lpstr>Présentation PowerPoint</vt:lpstr>
      <vt:lpstr>Différences selon le niveau socio-économique</vt:lpstr>
      <vt:lpstr>Présentation PowerPoint</vt:lpstr>
      <vt:lpstr>Présentation PowerPoint</vt:lpstr>
      <vt:lpstr>Attitudes envers les mathématiques</vt:lpstr>
      <vt:lpstr>Attitudes envers les mathématiques</vt:lpstr>
      <vt:lpstr>L’anxiété et les résultats en culture mathématique</vt:lpstr>
      <vt:lpstr>Présentation PowerPoint</vt:lpstr>
      <vt:lpstr>Quelle cohérence, quelle(s) vision(s) des mathématiques sont véhiculées dans ces diverses évaluations? </vt:lpstr>
      <vt:lpstr>Cohérence des types d’évaluation ?</vt:lpstr>
      <vt:lpstr>Présentation PowerPoint</vt:lpstr>
      <vt:lpstr>Cohérence des types d’évaluation</vt:lpstr>
      <vt:lpstr>Conclusions</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quoi servent les mathématiques? Regards croisés des évaluations externes (nationales et internationales) sur la question</dc:title>
  <dc:creator>Isabelle Demonty</dc:creator>
  <cp:lastModifiedBy>Isabelle Demonty</cp:lastModifiedBy>
  <cp:revision>44</cp:revision>
  <dcterms:created xsi:type="dcterms:W3CDTF">2014-07-18T07:46:52Z</dcterms:created>
  <dcterms:modified xsi:type="dcterms:W3CDTF">2014-08-26T09:59:41Z</dcterms:modified>
</cp:coreProperties>
</file>