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9EBC-6A51-44CE-A5FE-CD450DBE17CD}" type="datetimeFigureOut">
              <a:rPr lang="es-ES" smtClean="0"/>
              <a:pPr/>
              <a:t>23/07/2015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E96E-EA2B-42FB-A1A7-7574E9CF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/>
              <a:t>UNE SÉLECTION DE PROBLÈMES DE COMPÉTITIONS MATHÉMATIQUES EUROPÉENNES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dirty="0"/>
              <a:t>Francisco Bellot </a:t>
            </a:r>
            <a:r>
              <a:rPr lang="fr-FR" sz="2400" b="1" dirty="0" err="1"/>
              <a:t>Rosado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dirty="0"/>
              <a:t>Congrès </a:t>
            </a:r>
            <a:r>
              <a:rPr lang="fr-FR" sz="2400" b="1" dirty="0" err="1"/>
              <a:t>SBPMef</a:t>
            </a:r>
            <a:r>
              <a:rPr lang="fr-FR" sz="2400" b="1" dirty="0"/>
              <a:t> 2015 à Mons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Résumé</a:t>
            </a:r>
            <a:r>
              <a:rPr lang="es-ES" sz="2400" dirty="0" smtClean="0"/>
              <a:t> de la </a:t>
            </a:r>
            <a:r>
              <a:rPr lang="es-ES" sz="2400" dirty="0" err="1" smtClean="0"/>
              <a:t>présentation</a:t>
            </a:r>
            <a:r>
              <a:rPr lang="es-ES" sz="2400" dirty="0" smtClean="0"/>
              <a:t> </a:t>
            </a:r>
            <a:r>
              <a:rPr lang="es-ES" sz="2400" dirty="0" err="1" smtClean="0"/>
              <a:t>sans</a:t>
            </a:r>
            <a:r>
              <a:rPr lang="es-ES" sz="2400" dirty="0" smtClean="0"/>
              <a:t> les </a:t>
            </a:r>
            <a:r>
              <a:rPr lang="es-ES" sz="2400" dirty="0" err="1" smtClean="0"/>
              <a:t>solutions</a:t>
            </a:r>
            <a:r>
              <a:rPr lang="es-ES" sz="2400" dirty="0" smtClean="0"/>
              <a:t> des </a:t>
            </a:r>
            <a:r>
              <a:rPr lang="es-ES" sz="2400" dirty="0" err="1" smtClean="0"/>
              <a:t>problèmes</a:t>
            </a:r>
            <a:endParaRPr lang="es-ES" sz="2400" dirty="0" smtClean="0"/>
          </a:p>
          <a:p>
            <a:r>
              <a:rPr lang="es-ES" sz="2400" dirty="0" smtClean="0"/>
              <a:t>franciscobellot@gmail.com</a:t>
            </a:r>
            <a:endParaRPr lang="es-E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i="1" dirty="0"/>
              <a:t>Problème 5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i="1" dirty="0"/>
              <a:t>Un problème de l’Olympiade USSR 1990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i="1" dirty="0"/>
              <a:t>Auteur : </a:t>
            </a:r>
            <a:r>
              <a:rPr lang="fr-FR" sz="2400" b="1" i="1" dirty="0" err="1"/>
              <a:t>Dmitri</a:t>
            </a:r>
            <a:r>
              <a:rPr lang="fr-FR" sz="2400" b="1" i="1" dirty="0"/>
              <a:t> </a:t>
            </a:r>
            <a:r>
              <a:rPr lang="fr-FR" sz="2400" b="1" i="1" dirty="0" err="1"/>
              <a:t>Tereshin</a:t>
            </a:r>
            <a:r>
              <a:rPr lang="fr-FR" sz="2400" b="1" i="1" dirty="0"/>
              <a:t>, Moscou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/>
              <a:t>Soient </a:t>
            </a:r>
            <a:r>
              <a:rPr lang="fr-FR" i="1" dirty="0"/>
              <a:t>a</a:t>
            </a:r>
            <a:r>
              <a:rPr lang="fr-FR" i="1" baseline="-25000" dirty="0"/>
              <a:t>1</a:t>
            </a:r>
            <a:r>
              <a:rPr lang="fr-FR" i="1" dirty="0"/>
              <a:t>, a</a:t>
            </a:r>
            <a:r>
              <a:rPr lang="fr-FR" i="1" baseline="-25000" dirty="0"/>
              <a:t>2</a:t>
            </a:r>
            <a:r>
              <a:rPr lang="fr-FR" i="1" dirty="0"/>
              <a:t>, …, a</a:t>
            </a:r>
            <a:r>
              <a:rPr lang="fr-FR" i="1" baseline="-25000" dirty="0"/>
              <a:t>n</a:t>
            </a:r>
            <a:r>
              <a:rPr lang="fr-FR" i="1" dirty="0"/>
              <a:t> </a:t>
            </a:r>
            <a:r>
              <a:rPr lang="fr-FR" b="1" i="1" dirty="0"/>
              <a:t>nombres positifs tels que </a:t>
            </a:r>
            <a:r>
              <a:rPr lang="fr-FR" i="1" dirty="0"/>
              <a:t>a</a:t>
            </a:r>
            <a:r>
              <a:rPr lang="fr-FR" i="1" baseline="-25000" dirty="0"/>
              <a:t>1</a:t>
            </a:r>
            <a:r>
              <a:rPr lang="fr-FR" i="1" dirty="0"/>
              <a:t> + a</a:t>
            </a:r>
            <a:r>
              <a:rPr lang="fr-FR" i="1" baseline="-25000" dirty="0"/>
              <a:t>2</a:t>
            </a:r>
            <a:r>
              <a:rPr lang="fr-FR" i="1" dirty="0"/>
              <a:t> + … + a</a:t>
            </a:r>
            <a:r>
              <a:rPr lang="fr-FR" i="1" baseline="-25000" dirty="0"/>
              <a:t>n</a:t>
            </a:r>
            <a:r>
              <a:rPr lang="fr-FR" i="1" dirty="0"/>
              <a:t> = 1.</a:t>
            </a:r>
            <a:endParaRPr lang="es-ES" dirty="0"/>
          </a:p>
          <a:p>
            <a:r>
              <a:rPr lang="fr-FR" b="1" i="1" dirty="0"/>
              <a:t>Prouver qu’on </a:t>
            </a:r>
            <a:r>
              <a:rPr lang="fr-FR" b="1" i="1" dirty="0" smtClean="0"/>
              <a:t>a</a:t>
            </a:r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1720" y="3573016"/>
          <a:ext cx="5400600" cy="1080120"/>
        </p:xfrm>
        <a:graphic>
          <a:graphicData uri="http://schemas.openxmlformats.org/presentationml/2006/ole">
            <p:oleObj spid="_x0000_s4098" name="Equation" r:id="rId3" imgW="276840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nkoboo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354" y="1600200"/>
            <a:ext cx="320129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rkadi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6791" y="1600200"/>
            <a:ext cx="389041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/>
              <a:t>Problème 6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dirty="0"/>
              <a:t>Un problème du « </a:t>
            </a:r>
            <a:r>
              <a:rPr lang="fr-FR" sz="2400" b="1" dirty="0" err="1"/>
              <a:t>Baltic</a:t>
            </a:r>
            <a:r>
              <a:rPr lang="fr-FR" sz="2400" b="1" dirty="0"/>
              <a:t> </a:t>
            </a:r>
            <a:r>
              <a:rPr lang="fr-FR" sz="2400" b="1" dirty="0" err="1"/>
              <a:t>Way</a:t>
            </a:r>
            <a:r>
              <a:rPr lang="fr-FR" sz="2400" b="1" dirty="0"/>
              <a:t> »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pic>
        <p:nvPicPr>
          <p:cNvPr id="4" name="3 Marcador de contenido" descr="BalticWa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559" y="1600200"/>
            <a:ext cx="320088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/>
              <a:t>Soient </a:t>
            </a:r>
            <a:r>
              <a:rPr lang="fr-FR" i="1" dirty="0" err="1"/>
              <a:t>a,b,c</a:t>
            </a:r>
            <a:r>
              <a:rPr lang="fr-FR" b="1" i="1" dirty="0"/>
              <a:t> des nombres réels positives. Prouver que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51720" y="2852936"/>
          <a:ext cx="4680520" cy="772914"/>
        </p:xfrm>
        <a:graphic>
          <a:graphicData uri="http://schemas.openxmlformats.org/presentationml/2006/ole">
            <p:oleObj spid="_x0000_s5122" name="Equation" r:id="rId3" imgW="261612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/>
              <a:t>Problème 7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i="1" dirty="0"/>
              <a:t>Un autre problème de la compétition </a:t>
            </a:r>
            <a:r>
              <a:rPr lang="fr-FR" sz="2400" b="1" i="1" dirty="0" err="1"/>
              <a:t>Kürschak</a:t>
            </a:r>
            <a:r>
              <a:rPr lang="fr-FR" sz="2400" b="1" i="1" dirty="0"/>
              <a:t> (1983)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i="1" dirty="0"/>
              <a:t>(emprunté du livre « </a:t>
            </a:r>
            <a:r>
              <a:rPr lang="fr-FR" sz="2400" b="1" i="1" dirty="0" err="1"/>
              <a:t>Mathematical</a:t>
            </a:r>
            <a:r>
              <a:rPr lang="fr-FR" sz="2400" b="1" i="1" dirty="0"/>
              <a:t> Miniatures », de </a:t>
            </a:r>
            <a:r>
              <a:rPr lang="fr-FR" sz="2400" b="1" i="1" dirty="0" err="1"/>
              <a:t>Savchev</a:t>
            </a:r>
            <a:r>
              <a:rPr lang="fr-FR" sz="2400" b="1" i="1" dirty="0"/>
              <a:t> et </a:t>
            </a:r>
            <a:r>
              <a:rPr lang="fr-FR" sz="2400" b="1" i="1" dirty="0" err="1"/>
              <a:t>Andreescu</a:t>
            </a:r>
            <a:r>
              <a:rPr lang="fr-FR" sz="2400" b="1" i="1" dirty="0"/>
              <a:t>)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pic>
        <p:nvPicPr>
          <p:cNvPr id="4" name="3 Marcador de contenido" descr="MathMiniatur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4775" y="1600200"/>
            <a:ext cx="299445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i="1" dirty="0"/>
              <a:t>Le </a:t>
            </a:r>
            <a:r>
              <a:rPr lang="fr-FR" sz="2400" b="1" i="1" dirty="0" smtClean="0"/>
              <a:t>polynôme</a:t>
            </a:r>
          </a:p>
          <a:p>
            <a:endParaRPr lang="fr-FR" sz="2400" b="1" i="1" dirty="0"/>
          </a:p>
          <a:p>
            <a:endParaRPr lang="es-ES" sz="2400" dirty="0"/>
          </a:p>
          <a:p>
            <a:r>
              <a:rPr lang="fr-FR" sz="2400" b="1" i="1" dirty="0"/>
              <a:t>avec des coefficients réels no </a:t>
            </a:r>
            <a:r>
              <a:rPr lang="fr-FR" sz="2400" b="1" i="1" dirty="0" err="1"/>
              <a:t>negatifs</a:t>
            </a:r>
            <a:r>
              <a:rPr lang="fr-FR" sz="2400" b="1" i="1" dirty="0"/>
              <a:t>, a </a:t>
            </a:r>
            <a:r>
              <a:rPr lang="fr-FR" sz="2400" i="1" dirty="0"/>
              <a:t>n</a:t>
            </a:r>
            <a:r>
              <a:rPr lang="fr-FR" sz="2400" b="1" i="1" dirty="0"/>
              <a:t> racines réelles.</a:t>
            </a:r>
            <a:endParaRPr lang="es-ES" sz="2400" dirty="0"/>
          </a:p>
          <a:p>
            <a:r>
              <a:rPr lang="fr-FR" sz="2400" b="1" i="1" dirty="0"/>
              <a:t>Prouver que </a:t>
            </a:r>
            <a:endParaRPr lang="fr-FR" sz="2400" b="1" i="1" dirty="0" smtClean="0"/>
          </a:p>
          <a:p>
            <a:endParaRPr lang="es-ES" sz="2400" dirty="0"/>
          </a:p>
          <a:p>
            <a:endParaRPr lang="es-ES" sz="24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339752" y="2132856"/>
          <a:ext cx="4608512" cy="504056"/>
        </p:xfrm>
        <a:graphic>
          <a:graphicData uri="http://schemas.openxmlformats.org/presentationml/2006/ole">
            <p:oleObj spid="_x0000_s6146" name="Equation" r:id="rId3" imgW="1993680" imgH="241200" progId="Equation.DSMT4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491880" y="4221088"/>
          <a:ext cx="2232248" cy="576064"/>
        </p:xfrm>
        <a:graphic>
          <a:graphicData uri="http://schemas.openxmlformats.org/presentationml/2006/ole">
            <p:oleObj spid="_x0000_s6147" name="Equation" r:id="rId4" imgW="60948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/>
              <a:t>Problème 8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i="1" dirty="0"/>
              <a:t>Un problème de Géométrie de l’Olympiade espagnole 2015 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i="1" dirty="0"/>
              <a:t>Soient M et N points du coté BC du triangle ABC, tels que BM = CN (on suppose que M est placé entre B et N). Et soient P, Q points placés respectivement dans AN et AM en vérifiant les </a:t>
            </a:r>
            <a:r>
              <a:rPr lang="fr-FR" sz="2400" b="1" i="1" dirty="0" smtClean="0"/>
              <a:t>conditions</a:t>
            </a:r>
          </a:p>
          <a:p>
            <a:endParaRPr lang="fr-FR" sz="2400" b="1" i="1" dirty="0" smtClean="0"/>
          </a:p>
          <a:p>
            <a:endParaRPr lang="fr-FR" sz="2400" b="1" i="1" dirty="0"/>
          </a:p>
          <a:p>
            <a:endParaRPr lang="fr-FR" sz="2400" b="1" i="1" dirty="0" smtClean="0"/>
          </a:p>
          <a:p>
            <a:endParaRPr lang="fr-FR" sz="2400" b="1" i="1" dirty="0"/>
          </a:p>
          <a:p>
            <a:r>
              <a:rPr lang="fr-FR" sz="2400" b="1" i="1" dirty="0" smtClean="0"/>
              <a:t>Seront égaux les angles </a:t>
            </a:r>
            <a:endParaRPr lang="es-ES" sz="24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71600" y="3068960"/>
          <a:ext cx="6264696" cy="720080"/>
        </p:xfrm>
        <a:graphic>
          <a:graphicData uri="http://schemas.openxmlformats.org/presentationml/2006/ole">
            <p:oleObj spid="_x0000_s7170" name="Equation" r:id="rId3" imgW="2298600" imgH="20304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981450" y="4797152"/>
          <a:ext cx="2678782" cy="576064"/>
        </p:xfrm>
        <a:graphic>
          <a:graphicData uri="http://schemas.openxmlformats.org/presentationml/2006/ole">
            <p:oleObj spid="_x0000_s7171" name="Equation" r:id="rId4" imgW="118080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6 Imagen" descr="FigProb6LC2015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6906" y="1600200"/>
            <a:ext cx="4050188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sz="2400" b="1" dirty="0" smtClean="0"/>
              <a:t>Bibliographie</a:t>
            </a:r>
            <a:endParaRPr lang="es-ES" sz="2400" dirty="0" smtClean="0"/>
          </a:p>
          <a:p>
            <a:pPr lvl="0"/>
            <a:r>
              <a:rPr lang="en-US" sz="2400" b="1" dirty="0" err="1" smtClean="0"/>
              <a:t>Kuczma</a:t>
            </a:r>
            <a:r>
              <a:rPr lang="en-US" sz="2400" b="1" dirty="0" smtClean="0"/>
              <a:t>, M.E. </a:t>
            </a:r>
            <a:r>
              <a:rPr lang="en-US" sz="2400" b="1" i="1" dirty="0" smtClean="0"/>
              <a:t>144 Problems of the Austrian-Polish Mathematics Competition 1978-1993. The Academic Distribution Center, Freeland, Maryland, 1994</a:t>
            </a:r>
            <a:endParaRPr lang="es-ES" sz="2400" dirty="0" smtClean="0"/>
          </a:p>
          <a:p>
            <a:pPr lvl="0"/>
            <a:r>
              <a:rPr lang="en-US" sz="2400" b="1" dirty="0" smtClean="0"/>
              <a:t>UK Mathematical Olympiad 2013-2014. </a:t>
            </a:r>
            <a:r>
              <a:rPr lang="en-US" sz="2400" b="1" i="1" dirty="0" smtClean="0"/>
              <a:t>The UK Mathematical Trust 2014.</a:t>
            </a:r>
            <a:endParaRPr lang="es-ES" sz="2400" dirty="0" smtClean="0"/>
          </a:p>
          <a:p>
            <a:pPr lvl="0"/>
            <a:r>
              <a:rPr lang="en-US" sz="2400" b="1" dirty="0" smtClean="0"/>
              <a:t>Romanian Mathematical Competitions 1994. </a:t>
            </a:r>
            <a:r>
              <a:rPr lang="en-US" sz="2400" b="1" i="1" dirty="0" smtClean="0"/>
              <a:t>Romanian Mathematical Society, Bucharest.</a:t>
            </a:r>
            <a:endParaRPr lang="es-ES" sz="2400" dirty="0" smtClean="0"/>
          </a:p>
          <a:p>
            <a:pPr lvl="0"/>
            <a:r>
              <a:rPr lang="en-US" sz="2400" b="1" dirty="0" smtClean="0"/>
              <a:t>Hungarian Problem Book 1. </a:t>
            </a:r>
            <a:r>
              <a:rPr lang="en-US" sz="2400" b="1" i="1" dirty="0" smtClean="0"/>
              <a:t>The New Mathematical Library. Random House &amp; L.W. Singer, 1963.</a:t>
            </a:r>
            <a:endParaRPr lang="es-ES" sz="2400" dirty="0" smtClean="0"/>
          </a:p>
          <a:p>
            <a:pPr lvl="0"/>
            <a:r>
              <a:rPr lang="en-US" sz="2400" b="1" dirty="0" err="1" smtClean="0"/>
              <a:t>Slinko</a:t>
            </a:r>
            <a:r>
              <a:rPr lang="en-US" sz="2400" b="1" dirty="0" smtClean="0"/>
              <a:t>, A.M. </a:t>
            </a:r>
            <a:r>
              <a:rPr lang="en-US" sz="2400" b="1" i="1" dirty="0" smtClean="0"/>
              <a:t>USSR Mathematical Olympiads 1989-1992. Australian Mathematics Trust, 1994.</a:t>
            </a:r>
            <a:endParaRPr lang="es-ES" sz="2400" dirty="0" smtClean="0"/>
          </a:p>
          <a:p>
            <a:pPr lvl="0"/>
            <a:r>
              <a:rPr lang="en-US" sz="2400" b="1" dirty="0" err="1" smtClean="0"/>
              <a:t>Villemoes</a:t>
            </a:r>
            <a:r>
              <a:rPr lang="en-US" sz="2400" b="1" dirty="0" smtClean="0"/>
              <a:t> R. </a:t>
            </a:r>
            <a:r>
              <a:rPr lang="en-US" sz="2400" b="1" i="1" dirty="0" smtClean="0"/>
              <a:t>Baltic Way 2002-2006. Problems and Solutions. University of Aarhus, 2007.</a:t>
            </a:r>
            <a:endParaRPr lang="es-ES" sz="2400" dirty="0" smtClean="0"/>
          </a:p>
          <a:p>
            <a:pPr lvl="0"/>
            <a:r>
              <a:rPr lang="en-US" sz="2400" b="1" dirty="0" err="1" smtClean="0"/>
              <a:t>Savchev</a:t>
            </a:r>
            <a:r>
              <a:rPr lang="en-US" sz="2400" b="1" dirty="0" smtClean="0"/>
              <a:t> S. &amp; </a:t>
            </a:r>
            <a:r>
              <a:rPr lang="en-US" sz="2400" b="1" dirty="0" err="1" smtClean="0"/>
              <a:t>Andreescu</a:t>
            </a:r>
            <a:r>
              <a:rPr lang="en-US" sz="2400" b="1" dirty="0" smtClean="0"/>
              <a:t> T. </a:t>
            </a:r>
            <a:r>
              <a:rPr lang="en-US" sz="2400" b="1" i="1" dirty="0" smtClean="0"/>
              <a:t>Mathematical Miniatures. Mathematical Association </a:t>
            </a:r>
            <a:r>
              <a:rPr lang="en-US" sz="2400" b="1" i="1" dirty="0" err="1" smtClean="0"/>
              <a:t>ofAmerica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Anneli</a:t>
            </a:r>
            <a:r>
              <a:rPr lang="en-US" sz="2400" b="1" i="1" dirty="0" smtClean="0"/>
              <a:t> Lax New Mathematical Library vol#43, 2003</a:t>
            </a:r>
            <a:endParaRPr lang="es-ES" sz="2400" dirty="0" smtClean="0"/>
          </a:p>
          <a:p>
            <a:pPr lvl="0"/>
            <a:r>
              <a:rPr lang="es-ES" sz="2400" b="1" dirty="0" smtClean="0"/>
              <a:t>Real Sociedad Matemática Española. Problemas propuestos en la Fase Nacional de la LI Olimpiada Matemática Española. Badajoz 2015.</a:t>
            </a: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/>
              <a:t>Problème 1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i="1" dirty="0" smtClean="0"/>
              <a:t>Autriche-P </a:t>
            </a:r>
            <a:r>
              <a:rPr lang="fr-FR" sz="2400" b="1" i="1" dirty="0" err="1" smtClean="0"/>
              <a:t>ologne</a:t>
            </a:r>
            <a:r>
              <a:rPr lang="fr-FR" sz="2400" b="1" i="1" dirty="0" smtClean="0"/>
              <a:t>  Math </a:t>
            </a:r>
            <a:r>
              <a:rPr lang="fr-FR" sz="2400" b="1" i="1" dirty="0" err="1"/>
              <a:t>Comp</a:t>
            </a:r>
            <a:r>
              <a:rPr lang="fr-FR" sz="2400" b="1" i="1" dirty="0"/>
              <a:t>. 1985, problème 7 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600" b="1" i="1" dirty="0"/>
              <a:t>Trouver une cote supérieur de</a:t>
            </a:r>
            <a:endParaRPr lang="es-ES" sz="2600" dirty="0"/>
          </a:p>
          <a:p>
            <a:pPr>
              <a:buNone/>
            </a:pPr>
            <a:endParaRPr lang="fr-FR" b="1" i="1" dirty="0"/>
          </a:p>
          <a:p>
            <a:pPr>
              <a:buNone/>
            </a:pPr>
            <a:endParaRPr lang="fr-FR" b="1" i="1" dirty="0" smtClean="0"/>
          </a:p>
          <a:p>
            <a:pPr>
              <a:buNone/>
            </a:pPr>
            <a:endParaRPr lang="fr-FR" b="1" i="1" dirty="0"/>
          </a:p>
          <a:p>
            <a:pPr>
              <a:buNone/>
            </a:pPr>
            <a:endParaRPr lang="fr-FR" b="1" i="1" dirty="0" smtClean="0"/>
          </a:p>
          <a:p>
            <a:r>
              <a:rPr lang="fr-FR" b="1" i="1" dirty="0" err="1" smtClean="0"/>
              <a:t>oú</a:t>
            </a:r>
            <a:r>
              <a:rPr lang="fr-FR" b="1" i="1" dirty="0" smtClean="0"/>
              <a:t> (x</a:t>
            </a:r>
            <a:r>
              <a:rPr lang="fr-FR" b="1" i="1" baseline="-25000" dirty="0" smtClean="0"/>
              <a:t>1</a:t>
            </a:r>
            <a:r>
              <a:rPr lang="fr-FR" b="1" i="1" dirty="0" smtClean="0"/>
              <a:t>, x</a:t>
            </a:r>
            <a:r>
              <a:rPr lang="fr-FR" b="1" i="1" baseline="-25000" dirty="0" smtClean="0"/>
              <a:t>2</a:t>
            </a:r>
            <a:r>
              <a:rPr lang="fr-FR" b="1" i="1" dirty="0" smtClean="0"/>
              <a:t>, x</a:t>
            </a:r>
            <a:r>
              <a:rPr lang="fr-FR" b="1" i="1" baseline="-25000" dirty="0" smtClean="0"/>
              <a:t>3</a:t>
            </a:r>
            <a:r>
              <a:rPr lang="fr-FR" b="1" i="1" dirty="0" smtClean="0"/>
              <a:t>, x</a:t>
            </a:r>
            <a:r>
              <a:rPr lang="fr-FR" b="1" i="1" baseline="-25000" dirty="0" smtClean="0"/>
              <a:t>4</a:t>
            </a:r>
            <a:r>
              <a:rPr lang="fr-FR" b="1" i="1" dirty="0" smtClean="0"/>
              <a:t>) sont des nombres réels, pas tous nuls.</a:t>
            </a:r>
            <a:endParaRPr lang="es-ES" dirty="0" smtClean="0"/>
          </a:p>
          <a:p>
            <a:r>
              <a:rPr lang="fr-FR" sz="2400" b="1" u="sng" dirty="0" smtClean="0"/>
              <a:t>Note pour les participants: </a:t>
            </a:r>
            <a:r>
              <a:rPr lang="fr-FR" sz="2400" b="1" i="1" u="sng" dirty="0" smtClean="0"/>
              <a:t>À moindre cote</a:t>
            </a:r>
            <a:endParaRPr lang="fr-FR" sz="2400" b="1" i="1" dirty="0"/>
          </a:p>
          <a:p>
            <a:r>
              <a:rPr lang="fr-FR" sz="2400" b="1" i="1" u="sng" dirty="0" smtClean="0"/>
              <a:t>, </a:t>
            </a:r>
            <a:r>
              <a:rPr lang="fr-FR" sz="2400" b="1" i="1" u="sng" dirty="0"/>
              <a:t>meilleure solution</a:t>
            </a:r>
            <a:r>
              <a:rPr lang="fr-FR" b="1" i="1" u="sng" dirty="0"/>
              <a:t>!</a:t>
            </a:r>
            <a:endParaRPr lang="es-ES" dirty="0"/>
          </a:p>
          <a:p>
            <a:pPr>
              <a:buNone/>
            </a:pPr>
            <a:endParaRPr lang="fr-FR" b="1" i="1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87824" y="2780928"/>
          <a:ext cx="3456384" cy="1152128"/>
        </p:xfrm>
        <a:graphic>
          <a:graphicData uri="http://schemas.openxmlformats.org/presentationml/2006/ole">
            <p:oleObj spid="_x0000_s1026" name="Equation" r:id="rId3" imgW="120636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KuczmaBoo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600200"/>
            <a:ext cx="324036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/>
              <a:t>Problème 2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fr-FR" sz="2800" b="1" dirty="0"/>
              <a:t>Olympiade britannique 2013-14, Première tour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Trouver la valeur exacte de</a:t>
            </a:r>
            <a:endParaRPr lang="es-ES" sz="2400" dirty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/>
          </a:p>
          <a:p>
            <a:pPr>
              <a:buNone/>
            </a:pPr>
            <a:endParaRPr lang="es-ES" sz="24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75656" y="2492896"/>
          <a:ext cx="5976664" cy="1440160"/>
        </p:xfrm>
        <a:graphic>
          <a:graphicData uri="http://schemas.openxmlformats.org/presentationml/2006/ole">
            <p:oleObj spid="_x0000_s2050" name="Equation" r:id="rId3" imgW="228600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/>
              <a:t>Problème 3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dirty="0"/>
              <a:t>Olympiade de la Roumanie, 1994 ; 9</a:t>
            </a:r>
            <a:r>
              <a:rPr lang="fr-FR" sz="2400" b="1" baseline="30000" dirty="0"/>
              <a:t>e</a:t>
            </a:r>
            <a:r>
              <a:rPr lang="fr-FR" sz="2400" b="1" dirty="0"/>
              <a:t> année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fr-FR" sz="2400" b="1" dirty="0"/>
              <a:t>Auteur : D.M. </a:t>
            </a:r>
            <a:r>
              <a:rPr lang="fr-FR" sz="2400" b="1" dirty="0" err="1"/>
              <a:t>Batinetzu</a:t>
            </a:r>
            <a:r>
              <a:rPr lang="fr-FR" sz="2400" b="1" dirty="0"/>
              <a:t>-Giurgiu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Soient </a:t>
            </a:r>
            <a:r>
              <a:rPr lang="fr-FR" sz="2400" b="1" i="1" dirty="0"/>
              <a:t>a, b, c ; A, B, C nombres réels strictement positives tels que les </a:t>
            </a:r>
            <a:r>
              <a:rPr lang="fr-FR" sz="2400" b="1" i="1" dirty="0" smtClean="0"/>
              <a:t>équations</a:t>
            </a:r>
          </a:p>
          <a:p>
            <a:endParaRPr lang="es-ES" sz="2400" dirty="0"/>
          </a:p>
          <a:p>
            <a:pPr>
              <a:buNone/>
            </a:pPr>
            <a:r>
              <a:rPr lang="fr-FR" sz="2400" b="1" i="1" dirty="0" smtClean="0"/>
              <a:t>aient </a:t>
            </a:r>
            <a:r>
              <a:rPr lang="fr-FR" sz="2400" b="1" i="1" dirty="0"/>
              <a:t>des racines réelles. Prouver que pour tout u compris entre les racines de la première équation et pour tout U compris entre les racines de la seconde, on a </a:t>
            </a:r>
            <a:r>
              <a:rPr lang="fr-FR" sz="2400" b="1" i="1" dirty="0" smtClean="0"/>
              <a:t>l’inégalité</a:t>
            </a:r>
          </a:p>
          <a:p>
            <a:pPr>
              <a:buNone/>
            </a:pPr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07704" y="2564904"/>
          <a:ext cx="4968552" cy="432048"/>
        </p:xfrm>
        <a:graphic>
          <a:graphicData uri="http://schemas.openxmlformats.org/presentationml/2006/ole">
            <p:oleObj spid="_x0000_s3074" name="Equation" r:id="rId3" imgW="2209680" imgH="20304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835696" y="4293096"/>
          <a:ext cx="5472608" cy="1872208"/>
        </p:xfrm>
        <a:graphic>
          <a:graphicData uri="http://schemas.openxmlformats.org/presentationml/2006/ole">
            <p:oleObj spid="_x0000_s3075" name="Equation" r:id="rId4" imgW="190476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Eotvos-Kurschak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2288" y="1600200"/>
            <a:ext cx="3088424" cy="4525963"/>
          </a:xfrm>
        </p:spPr>
      </p:pic>
      <p:pic>
        <p:nvPicPr>
          <p:cNvPr id="6" name="5 Marcador de contenido" descr="JosefKurschak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6439" y="1600200"/>
            <a:ext cx="300212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/>
              <a:t>Prouver que les expressions</a:t>
            </a:r>
            <a:endParaRPr lang="es-ES" dirty="0"/>
          </a:p>
          <a:p>
            <a:pPr algn="ctr"/>
            <a:r>
              <a:rPr lang="fr-FR" b="1" i="1" dirty="0"/>
              <a:t>2x + 3y  et 9x + 5y</a:t>
            </a:r>
            <a:endParaRPr lang="es-ES" dirty="0"/>
          </a:p>
          <a:p>
            <a:r>
              <a:rPr lang="fr-FR" b="1" i="1" dirty="0"/>
              <a:t>sont divisibles par 17 pour le même ensemble de valeurs entières de x et y.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Presentación en pantalla (4:3)</PresentationFormat>
  <Paragraphs>50</Paragraphs>
  <Slides>19</Slides>
  <Notes>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Equation</vt:lpstr>
      <vt:lpstr>UNE SÉLECTION DE PROBLÈMES DE COMPÉTITIONS MATHÉMATIQUES EUROPÉENNES Francisco Bellot Rosado Congrès SBPMef 2015 à Mons </vt:lpstr>
      <vt:lpstr>Problème 1 Autriche-P ologne  Math Comp. 1985, problème 7  </vt:lpstr>
      <vt:lpstr>Diapositiva 3</vt:lpstr>
      <vt:lpstr>Problème 2 Olympiade britannique 2013-14, Première tour </vt:lpstr>
      <vt:lpstr>Problème 3 Olympiade de la Roumanie, 1994 ; 9e année Auteur : D.M. Batinetzu-Giurgiu </vt:lpstr>
      <vt:lpstr>Diapositiva 6</vt:lpstr>
      <vt:lpstr>Diapositiva 7</vt:lpstr>
      <vt:lpstr>Diapositiva 8</vt:lpstr>
      <vt:lpstr>Diapositiva 9</vt:lpstr>
      <vt:lpstr>Problème 5 Un problème de l’Olympiade USSR 1990 Auteur : Dmitri Tereshin, Moscou </vt:lpstr>
      <vt:lpstr>Diapositiva 11</vt:lpstr>
      <vt:lpstr>Diapositiva 12</vt:lpstr>
      <vt:lpstr>Problème 6 Un problème du « Baltic Way » </vt:lpstr>
      <vt:lpstr>Diapositiva 14</vt:lpstr>
      <vt:lpstr>Problème 7 Un autre problème de la compétition Kürschak (1983) (emprunté du livre « Mathematical Miniatures », de Savchev et Andreescu) </vt:lpstr>
      <vt:lpstr>Diapositiva 16</vt:lpstr>
      <vt:lpstr>Problème 8 Un problème de Géométrie de l’Olympiade espagnole 2015  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SÉLECTION DE PROBLÈMES DE COMPÉTITIONS MATHÉMATIQUES EUROPÉENNES Francisco Bellot Rosado Congrès SBPMef 2015 à Mons </dc:title>
  <dc:creator>francisco</dc:creator>
  <cp:lastModifiedBy>francisco</cp:lastModifiedBy>
  <cp:revision>7</cp:revision>
  <dcterms:created xsi:type="dcterms:W3CDTF">2015-07-23T20:27:37Z</dcterms:created>
  <dcterms:modified xsi:type="dcterms:W3CDTF">2015-07-23T21:17:17Z</dcterms:modified>
</cp:coreProperties>
</file>