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1" r:id="rId10"/>
    <p:sldId id="267" r:id="rId11"/>
    <p:sldId id="268" r:id="rId12"/>
    <p:sldId id="269" r:id="rId13"/>
    <p:sldId id="271" r:id="rId14"/>
    <p:sldId id="272" r:id="rId15"/>
    <p:sldId id="273" r:id="rId16"/>
    <p:sldId id="270" r:id="rId17"/>
    <p:sldId id="259" r:id="rId18"/>
    <p:sldId id="277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7E22-FE30-4B00-BF77-49BD9D5BAAE0}" type="datetimeFigureOut">
              <a:rPr lang="fr-FR" smtClean="0"/>
              <a:t>27/08/2016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267A-45EF-453C-B59E-CE1ADA2EDB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28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7E22-FE30-4B00-BF77-49BD9D5BAAE0}" type="datetimeFigureOut">
              <a:rPr lang="fr-FR" smtClean="0"/>
              <a:t>27/08/2016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267A-45EF-453C-B59E-CE1ADA2EDB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01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7E22-FE30-4B00-BF77-49BD9D5BAAE0}" type="datetimeFigureOut">
              <a:rPr lang="fr-FR" smtClean="0"/>
              <a:t>27/08/2016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267A-45EF-453C-B59E-CE1ADA2EDB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0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7E22-FE30-4B00-BF77-49BD9D5BAAE0}" type="datetimeFigureOut">
              <a:rPr lang="fr-FR" smtClean="0"/>
              <a:t>27/08/2016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267A-45EF-453C-B59E-CE1ADA2EDB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7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7E22-FE30-4B00-BF77-49BD9D5BAAE0}" type="datetimeFigureOut">
              <a:rPr lang="fr-FR" smtClean="0"/>
              <a:t>27/08/2016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267A-45EF-453C-B59E-CE1ADA2EDB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60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7E22-FE30-4B00-BF77-49BD9D5BAAE0}" type="datetimeFigureOut">
              <a:rPr lang="fr-FR" smtClean="0"/>
              <a:t>27/08/2016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267A-45EF-453C-B59E-CE1ADA2EDB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01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7E22-FE30-4B00-BF77-49BD9D5BAAE0}" type="datetimeFigureOut">
              <a:rPr lang="fr-FR" smtClean="0"/>
              <a:t>27/08/2016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267A-45EF-453C-B59E-CE1ADA2EDB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89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7E22-FE30-4B00-BF77-49BD9D5BAAE0}" type="datetimeFigureOut">
              <a:rPr lang="fr-FR" smtClean="0"/>
              <a:t>27/08/2016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267A-45EF-453C-B59E-CE1ADA2EDB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07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7E22-FE30-4B00-BF77-49BD9D5BAAE0}" type="datetimeFigureOut">
              <a:rPr lang="fr-FR" smtClean="0"/>
              <a:t>27/08/2016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267A-45EF-453C-B59E-CE1ADA2EDB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59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7E22-FE30-4B00-BF77-49BD9D5BAAE0}" type="datetimeFigureOut">
              <a:rPr lang="fr-FR" smtClean="0"/>
              <a:t>27/08/2016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267A-45EF-453C-B59E-CE1ADA2EDB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6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7E22-FE30-4B00-BF77-49BD9D5BAAE0}" type="datetimeFigureOut">
              <a:rPr lang="fr-FR" smtClean="0"/>
              <a:t>27/08/2016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267A-45EF-453C-B59E-CE1ADA2EDB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18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8488C4"/>
            </a:gs>
            <a:gs pos="47000">
              <a:srgbClr val="D4DEFF"/>
            </a:gs>
            <a:gs pos="78000">
              <a:schemeClr val="accent1">
                <a:alpha val="71000"/>
                <a:lumMod val="74000"/>
                <a:lumOff val="26000"/>
              </a:schemeClr>
            </a:gs>
            <a:gs pos="100000">
              <a:srgbClr val="96AB94"/>
            </a:gs>
          </a:gsLst>
          <a:lin ang="10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C7E22-FE30-4B00-BF77-49BD9D5BAAE0}" type="datetimeFigureOut">
              <a:rPr lang="fr-FR" smtClean="0"/>
              <a:t>27/08/2016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3267A-45EF-453C-B59E-CE1ADA2EDB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8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wmf"/><Relationship Id="rId12" Type="http://schemas.openxmlformats.org/officeDocument/2006/relationships/hyperlink" Target="0E-inequation.livecode" TargetMode="External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hyperlink" Target="0B-Exemple.livecode" TargetMode="Externa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hyperlink" Target="0C-Fractions%20partage%20pourcents.livecode" TargetMode="External"/><Relationship Id="rId7" Type="http://schemas.openxmlformats.org/officeDocument/2006/relationships/oleObject" Target="../embeddings/oleObject2.bin"/><Relationship Id="rId8" Type="http://schemas.openxmlformats.org/officeDocument/2006/relationships/image" Target="../media/image5.wmf"/><Relationship Id="rId9" Type="http://schemas.openxmlformats.org/officeDocument/2006/relationships/hyperlink" Target="0D-DavidGillesPolygones.livecode" TargetMode="External"/><Relationship Id="rId10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0F-xlogo.jar" TargetMode="Externa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0H-Multiple%20de%203%20exemple-1.sb2" TargetMode="Externa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0I-dessins-bcles-cdts-exemple-2.sb2" TargetMode="Externa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0J-p3+q3-1729.sb2" TargetMode="Externa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6" Type="http://schemas.openxmlformats.org/officeDocument/2006/relationships/hyperlink" Target="0K-Trouver%20nbre%20cach%C3%A9.sb2" TargetMode="External"/><Relationship Id="rId7" Type="http://schemas.openxmlformats.org/officeDocument/2006/relationships/oleObject" Target="../embeddings/oleObject9.bin"/><Relationship Id="rId8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i2.appinventor.mit.edu/?locale=en#489608563104153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S4A.lnk" TargetMode="Externa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mBlock.lnk" TargetMode="External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L’algorithmique au premier degré, c’est possible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Partage d’expériences</a:t>
            </a:r>
          </a:p>
          <a:p>
            <a:r>
              <a:rPr lang="fr-FR" dirty="0" smtClean="0"/>
              <a:t>Conférence-atelier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569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2048"/>
            <a:ext cx="8229600" cy="994122"/>
          </a:xfrm>
        </p:spPr>
        <p:txBody>
          <a:bodyPr/>
          <a:lstStyle/>
          <a:p>
            <a:r>
              <a:rPr lang="fr-FR" dirty="0" err="1" smtClean="0"/>
              <a:t>LiveCode</a:t>
            </a:r>
            <a:r>
              <a:rPr lang="fr-FR" dirty="0" smtClean="0"/>
              <a:t> - Aperçu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Interface graphique facile à réaliser, complet, gratuit en version non commerciale ;</a:t>
            </a: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Facilité du langage ;</a:t>
            </a: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Création de logiciels autonomes Windows, Mac, Linux,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android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ou IOS (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apple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) ;</a:t>
            </a: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Compilation avec interpréteur donc, « auto-programmable » !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Pour les + de 15 ans (?), en anglais.</a:t>
            </a:r>
          </a:p>
          <a:p>
            <a:endParaRPr lang="fr-FR" dirty="0"/>
          </a:p>
        </p:txBody>
      </p:sp>
      <p:graphicFrame>
        <p:nvGraphicFramePr>
          <p:cNvPr id="4" name="Objet 3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377134"/>
              </p:ext>
            </p:extLst>
          </p:nvPr>
        </p:nvGraphicFramePr>
        <p:xfrm>
          <a:off x="34989" y="5949280"/>
          <a:ext cx="2026633" cy="76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Objet d’environnement du Gestionnaire de liaisons" showAsIcon="1" r:id="rId4" imgW="938880" imgH="354240" progId="Package">
                  <p:embed/>
                </p:oleObj>
              </mc:Choice>
              <mc:Fallback>
                <p:oleObj name="Objet d’environnement du Gestionnaire de liaisons" showAsIcon="1" r:id="rId4" imgW="938880" imgH="35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89" y="5949280"/>
                        <a:ext cx="2026633" cy="764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hlinkClick r:id="rId6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074243"/>
              </p:ext>
            </p:extLst>
          </p:nvPr>
        </p:nvGraphicFramePr>
        <p:xfrm>
          <a:off x="1691680" y="6000286"/>
          <a:ext cx="3456385" cy="669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" name="Objet d’environnement du Gestionnaire de liaisons" showAsIcon="1" r:id="rId7" imgW="1829520" imgH="354240" progId="Package">
                  <p:embed/>
                </p:oleObj>
              </mc:Choice>
              <mc:Fallback>
                <p:oleObj name="Objet d’environnement du Gestionnaire de liaisons" showAsIcon="1" r:id="rId7" imgW="1829520" imgH="35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1680" y="6000286"/>
                        <a:ext cx="3456385" cy="669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hlinkClick r:id="rId9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255901"/>
              </p:ext>
            </p:extLst>
          </p:nvPr>
        </p:nvGraphicFramePr>
        <p:xfrm>
          <a:off x="4572000" y="6021288"/>
          <a:ext cx="282187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" name="Objet d’environnement du Gestionnaire de liaisons" showAsIcon="1" r:id="rId10" imgW="1541880" imgH="354240" progId="Package">
                  <p:embed/>
                </p:oleObj>
              </mc:Choice>
              <mc:Fallback>
                <p:oleObj name="Objet d’environnement du Gestionnaire de liaisons" showAsIcon="1" r:id="rId10" imgW="1541880" imgH="35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0" y="6021288"/>
                        <a:ext cx="2821879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hlinkClick r:id="rId12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679542"/>
              </p:ext>
            </p:extLst>
          </p:nvPr>
        </p:nvGraphicFramePr>
        <p:xfrm>
          <a:off x="6952461" y="5985048"/>
          <a:ext cx="2013047" cy="6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" name="Objet d’environnement du Gestionnaire de liaisons" showAsIcon="1" r:id="rId13" imgW="1041480" imgH="354240" progId="Package">
                  <p:embed/>
                </p:oleObj>
              </mc:Choice>
              <mc:Fallback>
                <p:oleObj name="Objet d’environnement du Gestionnaire de liaisons" showAsIcon="1" r:id="rId13" imgW="1041480" imgH="35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52461" y="5985048"/>
                        <a:ext cx="2013047" cy="68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50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778098"/>
          </a:xfrm>
        </p:spPr>
        <p:txBody>
          <a:bodyPr/>
          <a:lstStyle/>
          <a:p>
            <a:r>
              <a:rPr lang="fr-FR" dirty="0" smtClean="0"/>
              <a:t>LOGO- Aperçu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De 3 à 130 ans: approche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kinestésique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corporelle concrète, semi-concrète à l’aide d’un robot tortue ou abstraite sur l’ordinateur ;</a:t>
            </a: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Permet de découvrir des notions élémentaires de mathématiques </a:t>
            </a:r>
            <a:r>
              <a:rPr lang="fr-FR" dirty="0" smtClean="0">
                <a:solidFill>
                  <a:srgbClr val="FF0000"/>
                </a:solidFill>
              </a:rPr>
              <a:t>mais surtout pour le début de la géométrie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(angles, orientation cap,…) ;</a:t>
            </a: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Plus puissant qu’on ne l’imagine ;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« Vieillot », interface devenue peu pratique pour certaines applications, langage limité, performances limitées,…</a:t>
            </a:r>
          </a:p>
          <a:p>
            <a:endParaRPr lang="fr-FR" dirty="0"/>
          </a:p>
        </p:txBody>
      </p:sp>
      <p:graphicFrame>
        <p:nvGraphicFramePr>
          <p:cNvPr id="4" name="Objet 3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22084"/>
              </p:ext>
            </p:extLst>
          </p:nvPr>
        </p:nvGraphicFramePr>
        <p:xfrm>
          <a:off x="1665288" y="5751027"/>
          <a:ext cx="1466552" cy="97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Objet d’environnement du Gestionnaire de liaisons" showAsIcon="1" r:id="rId4" imgW="534600" imgH="354240" progId="Package">
                  <p:embed/>
                </p:oleObj>
              </mc:Choice>
              <mc:Fallback>
                <p:oleObj name="Objet d’environnement du Gestionnaire de liaisons" showAsIcon="1" r:id="rId4" imgW="534600" imgH="35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5288" y="5751027"/>
                        <a:ext cx="1466552" cy="97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15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Scratch, </a:t>
            </a:r>
            <a:r>
              <a:rPr lang="fr-FR" smtClean="0"/>
              <a:t>en détail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Une partie inspirée du LOGO, version informatique pour les 8 ans ;</a:t>
            </a: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Motivant par le côté ludique : musique, lutin, environnement modifiable, défi (labyrinthe) … ;</a:t>
            </a: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Programmation par briques ;</a:t>
            </a: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Ouverture technologique (but de cet information-conférence) ;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Interface d’entrées/sorties pas toujours adaptée, peu adapté aux maths,...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272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7" y="0"/>
            <a:ext cx="6275040" cy="994122"/>
          </a:xfrm>
        </p:spPr>
        <p:txBody>
          <a:bodyPr>
            <a:normAutofit fontScale="90000"/>
          </a:bodyPr>
          <a:lstStyle/>
          <a:p>
            <a:r>
              <a:rPr lang="fr-FR" dirty="0"/>
              <a:t>Exemple Scratch – puzzle 1</a:t>
            </a:r>
          </a:p>
        </p:txBody>
      </p:sp>
      <p:graphicFrame>
        <p:nvGraphicFramePr>
          <p:cNvPr id="4" name="Objet 3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146223"/>
              </p:ext>
            </p:extLst>
          </p:nvPr>
        </p:nvGraphicFramePr>
        <p:xfrm>
          <a:off x="5235575" y="5882042"/>
          <a:ext cx="39084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Objet d’environnement du Gestionnaire de liaisons" showAsIcon="1" r:id="rId4" imgW="1445760" imgH="354240" progId="Package">
                  <p:embed/>
                </p:oleObj>
              </mc:Choice>
              <mc:Fallback>
                <p:oleObj name="Objet d’environnement du Gestionnaire de liaisons" showAsIcon="1" r:id="rId4" imgW="1445760" imgH="354240" progId="Package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5882042"/>
                        <a:ext cx="3908425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58" y="1049990"/>
            <a:ext cx="48863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-21109" y="580526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Etc…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5286375" y="980728"/>
            <a:ext cx="38576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Premier travail : agencer les pièces du puzzle d’instructions pour que l’ordinateur affiche à partir d’un nombre donné, quelques multiples de 3 successifs supérieurs à ce nombre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r>
              <a:rPr lang="fr-FR" sz="2400" dirty="0"/>
              <a:t>Par exemple à partir de 7, énoncer les multiples de 3 : 9, 12, 15, 18,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59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7" y="0"/>
            <a:ext cx="6563072" cy="850106"/>
          </a:xfrm>
        </p:spPr>
        <p:txBody>
          <a:bodyPr/>
          <a:lstStyle/>
          <a:p>
            <a:r>
              <a:rPr lang="fr-FR" dirty="0" smtClean="0"/>
              <a:t>Exemples Scratch - 3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958011"/>
          </a:xfrm>
        </p:spPr>
        <p:txBody>
          <a:bodyPr>
            <a:normAutofit/>
          </a:bodyPr>
          <a:lstStyle/>
          <a:p>
            <a:pPr marL="342900" lvl="2" indent="-342900"/>
            <a:r>
              <a:rPr lang="fr-FR" sz="3200" dirty="0"/>
              <a:t>Dessiner un carré, un triangle, un parallélogramme (tracer ses médianes,…)</a:t>
            </a:r>
          </a:p>
          <a:p>
            <a:pPr marL="342900" lvl="2" indent="-342900"/>
            <a:r>
              <a:rPr lang="fr-FR" sz="3200" dirty="0" smtClean="0"/>
              <a:t>Utiliser une boucle : lister </a:t>
            </a:r>
            <a:r>
              <a:rPr lang="fr-FR" sz="3200" dirty="0"/>
              <a:t>les </a:t>
            </a:r>
            <a:r>
              <a:rPr lang="fr-FR" sz="3200" i="1" dirty="0"/>
              <a:t>n</a:t>
            </a:r>
            <a:r>
              <a:rPr lang="fr-FR" sz="3200" dirty="0"/>
              <a:t> premiers éléments de la suite de </a:t>
            </a:r>
            <a:r>
              <a:rPr lang="fr-FR" sz="3200" dirty="0" err="1"/>
              <a:t>Fibonacci</a:t>
            </a:r>
            <a:r>
              <a:rPr lang="fr-FR" sz="3200" dirty="0"/>
              <a:t> ;</a:t>
            </a:r>
          </a:p>
          <a:p>
            <a:pPr marL="342900" lvl="2" indent="-342900"/>
            <a:r>
              <a:rPr lang="fr-FR" sz="3200" dirty="0" smtClean="0"/>
              <a:t>Réaliser un test</a:t>
            </a:r>
            <a:r>
              <a:rPr lang="fr-FR" sz="3200" dirty="0"/>
              <a:t> </a:t>
            </a:r>
            <a:r>
              <a:rPr lang="fr-FR" sz="3200" dirty="0" smtClean="0"/>
              <a:t>(condition) : </a:t>
            </a:r>
            <a:r>
              <a:rPr lang="fr-FR" sz="3200" dirty="0"/>
              <a:t>dire si un nombre introduit est plus petit que 10 ou  non </a:t>
            </a:r>
            <a:r>
              <a:rPr lang="fr-FR" sz="3200" dirty="0" smtClean="0"/>
              <a:t>;</a:t>
            </a:r>
          </a:p>
          <a:p>
            <a:pPr marL="342900" lvl="2" indent="-342900"/>
            <a:r>
              <a:rPr lang="fr-FR" sz="3200" dirty="0" smtClean="0"/>
              <a:t>…</a:t>
            </a:r>
            <a:endParaRPr lang="fr-FR" sz="3200" dirty="0"/>
          </a:p>
          <a:p>
            <a:pPr marL="0" lvl="2" indent="0">
              <a:buNone/>
            </a:pPr>
            <a:endParaRPr lang="fr-FR" sz="3200" dirty="0"/>
          </a:p>
        </p:txBody>
      </p:sp>
      <p:graphicFrame>
        <p:nvGraphicFramePr>
          <p:cNvPr id="5" name="Objet 4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195395"/>
              </p:ext>
            </p:extLst>
          </p:nvPr>
        </p:nvGraphicFramePr>
        <p:xfrm>
          <a:off x="3150653" y="5157192"/>
          <a:ext cx="5163085" cy="1107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Objet d’environnement du Gestionnaire de liaisons" showAsIcon="1" r:id="rId4" imgW="1651320" imgH="354240" progId="Package">
                  <p:embed/>
                </p:oleObj>
              </mc:Choice>
              <mc:Fallback>
                <p:oleObj name="Objet d’environnement du Gestionnaire de liaisons" showAsIcon="1" r:id="rId4" imgW="1651320" imgH="35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50653" y="5157192"/>
                        <a:ext cx="5163085" cy="1107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0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0"/>
            <a:ext cx="6563072" cy="850106"/>
          </a:xfrm>
        </p:spPr>
        <p:txBody>
          <a:bodyPr/>
          <a:lstStyle/>
          <a:p>
            <a:r>
              <a:rPr lang="fr-FR" dirty="0" smtClean="0"/>
              <a:t>Défis Scratch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1"/>
            <a:ext cx="8229600" cy="3744416"/>
          </a:xfrm>
        </p:spPr>
        <p:txBody>
          <a:bodyPr>
            <a:normAutofit/>
          </a:bodyPr>
          <a:lstStyle/>
          <a:p>
            <a:pPr marL="342900" lvl="2" indent="-342900"/>
            <a:r>
              <a:rPr lang="fr-FR" sz="3200" dirty="0" smtClean="0"/>
              <a:t>Trouver deux naturels tels que la somme des cubes vaut 1729 ;</a:t>
            </a:r>
          </a:p>
          <a:p>
            <a:pPr marL="342900" lvl="2" indent="-342900"/>
            <a:r>
              <a:rPr lang="fr-FR" sz="3200" dirty="0" smtClean="0"/>
              <a:t>Faire deviner par l’utilisateur, un nombre au hasard choisi par l’ordi;</a:t>
            </a:r>
          </a:p>
          <a:p>
            <a:pPr marL="342900" lvl="2" indent="-342900"/>
            <a:r>
              <a:rPr lang="fr-FR" sz="3200" dirty="0" smtClean="0"/>
              <a:t>…</a:t>
            </a:r>
          </a:p>
        </p:txBody>
      </p:sp>
      <p:graphicFrame>
        <p:nvGraphicFramePr>
          <p:cNvPr id="5" name="Objet 4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393282"/>
              </p:ext>
            </p:extLst>
          </p:nvPr>
        </p:nvGraphicFramePr>
        <p:xfrm>
          <a:off x="323528" y="5301208"/>
          <a:ext cx="2618134" cy="1083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Objet d’environnement du Gestionnaire de liaisons" showAsIcon="1" r:id="rId4" imgW="856440" imgH="354240" progId="Package">
                  <p:embed/>
                </p:oleObj>
              </mc:Choice>
              <mc:Fallback>
                <p:oleObj name="Objet d’environnement du Gestionnaire de liaisons" showAsIcon="1" r:id="rId4" imgW="856440" imgH="35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5301208"/>
                        <a:ext cx="2618134" cy="1083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hlinkClick r:id="rId6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226945"/>
              </p:ext>
            </p:extLst>
          </p:nvPr>
        </p:nvGraphicFramePr>
        <p:xfrm>
          <a:off x="4572000" y="5373216"/>
          <a:ext cx="3539213" cy="1033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Objet d’environnement du Gestionnaire de liaisons" showAsIcon="1" r:id="rId7" imgW="1212840" imgH="354240" progId="Package">
                  <p:embed/>
                </p:oleObj>
              </mc:Choice>
              <mc:Fallback>
                <p:oleObj name="Objet d’environnement du Gestionnaire de liaisons" showAsIcon="1" r:id="rId7" imgW="1212840" imgH="35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5373216"/>
                        <a:ext cx="3539213" cy="1033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2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utiliser Scratch ? - 1</a:t>
            </a:r>
            <a:br>
              <a:rPr lang="fr-FR" dirty="0" smtClean="0"/>
            </a:br>
            <a:r>
              <a:rPr lang="fr-FR" dirty="0" smtClean="0"/>
              <a:t>App-</a:t>
            </a:r>
            <a:r>
              <a:rPr lang="fr-FR" dirty="0" err="1" smtClean="0"/>
              <a:t>inventor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« Logiciel » en ligne avec construction d’une interface d’entrées/sorties, se programmant avec le langage scratch et compilant une application pour Android.</a:t>
            </a:r>
          </a:p>
          <a:p>
            <a:r>
              <a:rPr lang="fr-FR" dirty="0" smtClean="0"/>
              <a:t>Une petite démonstration vaut mieux qu’un discours…</a:t>
            </a:r>
            <a:endParaRPr lang="fr-FR" dirty="0"/>
          </a:p>
          <a:p>
            <a:r>
              <a:rPr lang="fr-FR" dirty="0" smtClean="0">
                <a:hlinkClick r:id="rId2"/>
              </a:rPr>
              <a:t>http://ai2.appinventor.mit.edu/?locale=en#4896085631041536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9218" name="Picture 2" descr="C:\Users\ps1\Desktop\Robot SBPM - Projet\Ai2-fraction-desig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33" y="260648"/>
            <a:ext cx="9150731" cy="51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s1\Desktop\Robot SBPM - Projet\Ai2-fraction-Bloc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9143999" cy="416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4716016" y="6021288"/>
            <a:ext cx="38164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 cas de panne internet  2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23528" y="6044232"/>
            <a:ext cx="38164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 cas de panne internet 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08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8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Pourquoi utiliser Scratch ? - </a:t>
            </a:r>
            <a:r>
              <a:rPr lang="fr-FR" dirty="0" smtClean="0"/>
              <a:t>2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</a:t>
            </a:r>
            <a:r>
              <a:rPr lang="fr-FR" dirty="0" err="1" smtClean="0"/>
              <a:t>Arduino</a:t>
            </a:r>
            <a:r>
              <a:rPr lang="fr-FR" dirty="0" smtClean="0"/>
              <a:t> et S4A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fr-FR" dirty="0" smtClean="0"/>
              <a:t>Matériel </a:t>
            </a:r>
            <a:r>
              <a:rPr lang="fr-FR" dirty="0" err="1" smtClean="0"/>
              <a:t>Arduino</a:t>
            </a:r>
            <a:r>
              <a:rPr lang="fr-FR" dirty="0" smtClean="0"/>
              <a:t> : à partir de 6 € pour les circuits électroniques, </a:t>
            </a:r>
            <a:r>
              <a:rPr lang="fr-FR" dirty="0"/>
              <a:t>et 20 € </a:t>
            </a:r>
            <a:r>
              <a:rPr lang="fr-FR" dirty="0" smtClean="0"/>
              <a:t>pour la mécanique (moteurs), jusqu’à une centaine  d’euros selon la qualité (marque), </a:t>
            </a:r>
            <a:r>
              <a:rPr lang="fr-FR" dirty="0"/>
              <a:t>les « modules </a:t>
            </a:r>
            <a:r>
              <a:rPr lang="fr-FR" dirty="0" smtClean="0"/>
              <a:t>», … ;</a:t>
            </a:r>
          </a:p>
          <a:p>
            <a:r>
              <a:rPr lang="fr-FR" dirty="0" smtClean="0"/>
              <a:t>Architecture ouverte, programmable ;</a:t>
            </a:r>
          </a:p>
          <a:p>
            <a:r>
              <a:rPr lang="fr-FR" dirty="0" smtClean="0"/>
              <a:t>Encore une fois, une </a:t>
            </a:r>
            <a:r>
              <a:rPr lang="fr-FR" dirty="0"/>
              <a:t>petite démonstration </a:t>
            </a:r>
            <a:r>
              <a:rPr lang="fr-FR" dirty="0" smtClean="0"/>
              <a:t>vaut mieux </a:t>
            </a:r>
            <a:r>
              <a:rPr lang="fr-FR" dirty="0"/>
              <a:t>qu’un discours…</a:t>
            </a:r>
          </a:p>
          <a:p>
            <a:endParaRPr lang="fr-FR" dirty="0"/>
          </a:p>
        </p:txBody>
      </p:sp>
      <p:graphicFrame>
        <p:nvGraphicFramePr>
          <p:cNvPr id="4" name="Objet 3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018783"/>
              </p:ext>
            </p:extLst>
          </p:nvPr>
        </p:nvGraphicFramePr>
        <p:xfrm>
          <a:off x="4699031" y="5445224"/>
          <a:ext cx="4444969" cy="1254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Objet d’environnement du Gestionnaire de liaisons" showAsIcon="1" r:id="rId4" imgW="1253880" imgH="354240" progId="Package">
                  <p:embed/>
                </p:oleObj>
              </mc:Choice>
              <mc:Fallback>
                <p:oleObj name="Objet d’environnement du Gestionnaire de liaisons" showAsIcon="1" r:id="rId4" imgW="1253880" imgH="35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9031" y="5445224"/>
                        <a:ext cx="4444969" cy="1254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5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Pourquoi utiliser Scratch ? - </a:t>
            </a:r>
            <a:r>
              <a:rPr lang="fr-FR" dirty="0" smtClean="0"/>
              <a:t>3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Arduino</a:t>
            </a:r>
            <a:r>
              <a:rPr lang="fr-FR" dirty="0" err="1"/>
              <a:t>-</a:t>
            </a:r>
            <a:r>
              <a:rPr lang="fr-FR" dirty="0" err="1" smtClean="0"/>
              <a:t>Makeblock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petite démonstration vaut mieux </a:t>
            </a:r>
            <a:r>
              <a:rPr lang="fr-FR" dirty="0" smtClean="0"/>
              <a:t>…</a:t>
            </a:r>
            <a:endParaRPr lang="fr-FR" dirty="0"/>
          </a:p>
          <a:p>
            <a:endParaRPr lang="fr-FR" dirty="0"/>
          </a:p>
        </p:txBody>
      </p:sp>
      <p:pic>
        <p:nvPicPr>
          <p:cNvPr id="5" name="Picture 2" descr="C:\Users\ps1\Desktop\Robot SBPM - Projet\0N-Makeblock-pgrm illustré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349" y="0"/>
            <a:ext cx="4716015" cy="682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t 5">
            <a:hlinkClick r:id="rId4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835765"/>
              </p:ext>
            </p:extLst>
          </p:nvPr>
        </p:nvGraphicFramePr>
        <p:xfrm>
          <a:off x="6607123" y="3861048"/>
          <a:ext cx="2542970" cy="172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Objet d’environnement du Gestionnaire de liaisons" showAsIcon="1" r:id="rId5" imgW="520920" imgH="354240" progId="Package">
                  <p:embed/>
                </p:oleObj>
              </mc:Choice>
              <mc:Fallback>
                <p:oleObj name="Objet d’environnement du Gestionnaire de liaisons" showAsIcon="1" r:id="rId5" imgW="520920" imgH="35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07123" y="3861048"/>
                        <a:ext cx="2542970" cy="172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5004048" y="5992464"/>
            <a:ext cx="38164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 cas de panne internet 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3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16938"/>
            <a:ext cx="8885279" cy="1141682"/>
          </a:xfrm>
        </p:spPr>
        <p:txBody>
          <a:bodyPr>
            <a:normAutofit/>
          </a:bodyPr>
          <a:lstStyle/>
          <a:p>
            <a:r>
              <a:rPr lang="fr-FR" dirty="0" smtClean="0"/>
              <a:t>Scratch – Pourquoi pas Ai2+Robot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Ou comment piloter son robot à partir d’une tablette (</a:t>
            </a:r>
            <a:r>
              <a:rPr lang="fr-FR" dirty="0" err="1" smtClean="0"/>
              <a:t>smarthone</a:t>
            </a:r>
            <a:r>
              <a:rPr lang="fr-FR" dirty="0" smtClean="0"/>
              <a:t>) Android  ….</a:t>
            </a:r>
            <a:endParaRPr lang="fr-FR" dirty="0"/>
          </a:p>
        </p:txBody>
      </p:sp>
      <p:pic>
        <p:nvPicPr>
          <p:cNvPr id="11266" name="Picture 2" descr="C:\Users\ps1\Desktop\Robot SBPM - Projet\Ai2-robot-BT-B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05" y="2492895"/>
            <a:ext cx="5690923" cy="32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s1\Desktop\Robot SBPM - Projet\Ai2-robot-BT-composant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9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323528" y="6021288"/>
            <a:ext cx="38164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 face cachée dans Ai2 - 1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6021288"/>
            <a:ext cx="38164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 face cachée dans Ai2 - 2</a:t>
            </a:r>
          </a:p>
        </p:txBody>
      </p:sp>
    </p:spTree>
    <p:extLst>
      <p:ext uri="{BB962C8B-B14F-4D97-AF65-F5344CB8AC3E}">
        <p14:creationId xmlns:p14="http://schemas.microsoft.com/office/powerpoint/2010/main" val="345492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22114"/>
          </a:xfrm>
        </p:spPr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fr-FR" dirty="0" smtClean="0"/>
              <a:t>Motivation, contexte</a:t>
            </a:r>
          </a:p>
          <a:p>
            <a:r>
              <a:rPr lang="fr-FR" dirty="0" smtClean="0"/>
              <a:t>C’est quoi l’algorithmique</a:t>
            </a:r>
          </a:p>
          <a:p>
            <a:r>
              <a:rPr lang="fr-FR" dirty="0" smtClean="0"/>
              <a:t>Ce qui est utilisé</a:t>
            </a:r>
          </a:p>
          <a:p>
            <a:r>
              <a:rPr lang="fr-FR" dirty="0" smtClean="0"/>
              <a:t>Ce que j’utilise</a:t>
            </a:r>
          </a:p>
          <a:p>
            <a:r>
              <a:rPr lang="fr-FR" dirty="0" smtClean="0"/>
              <a:t>Scratch</a:t>
            </a:r>
          </a:p>
          <a:p>
            <a:r>
              <a:rPr lang="fr-FR" dirty="0" smtClean="0"/>
              <a:t>Ai2</a:t>
            </a:r>
          </a:p>
          <a:p>
            <a:r>
              <a:rPr lang="fr-FR" dirty="0" smtClean="0"/>
              <a:t>Le matériel </a:t>
            </a:r>
            <a:r>
              <a:rPr lang="fr-FR" dirty="0" err="1" smtClean="0"/>
              <a:t>Arduino</a:t>
            </a:r>
            <a:endParaRPr lang="fr-FR" dirty="0" smtClean="0"/>
          </a:p>
          <a:p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18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986"/>
            <a:ext cx="2447256" cy="503619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Ce qui se cache dans</a:t>
            </a:r>
            <a:br>
              <a:rPr lang="fr-FR" sz="2800" dirty="0" smtClean="0"/>
            </a:br>
            <a:r>
              <a:rPr lang="fr-FR" sz="2800" dirty="0" smtClean="0"/>
              <a:t>le circuit électronique </a:t>
            </a:r>
            <a:br>
              <a:rPr lang="fr-FR" sz="2800" dirty="0" smtClean="0"/>
            </a:br>
            <a:r>
              <a:rPr lang="fr-FR" sz="2800" dirty="0" smtClean="0"/>
              <a:t>programmable </a:t>
            </a:r>
            <a:r>
              <a:rPr lang="fr-FR" sz="2800" dirty="0" err="1" smtClean="0"/>
              <a:t>arduino</a:t>
            </a:r>
            <a:endParaRPr lang="fr-FR" sz="2800" dirty="0"/>
          </a:p>
        </p:txBody>
      </p:sp>
      <p:pic>
        <p:nvPicPr>
          <p:cNvPr id="7170" name="Picture 2" descr="C:\Users\ps1\Desktop\Robot SBPM - Projet\Robot_BT_Nano_pr_Android-scri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256" y="0"/>
            <a:ext cx="6696744" cy="68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5373216"/>
            <a:ext cx="504056" cy="36004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076056" y="6381328"/>
            <a:ext cx="504056" cy="36004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0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 penser de tout cela ?</a:t>
            </a:r>
          </a:p>
          <a:p>
            <a:r>
              <a:rPr lang="fr-FR" dirty="0" smtClean="0"/>
              <a:t>Fait-on des maths ? Est-ce profitable ?</a:t>
            </a:r>
          </a:p>
          <a:p>
            <a:r>
              <a:rPr lang="fr-FR" dirty="0" smtClean="0"/>
              <a:t>La motivation y est, pour les filles comme pour les garçons ;</a:t>
            </a:r>
          </a:p>
          <a:p>
            <a:r>
              <a:rPr lang="fr-FR" dirty="0" smtClean="0"/>
              <a:t>La réalité est parfois difficile (« ça ne fonctionne pas toujours comme on veut ! ») ;</a:t>
            </a:r>
          </a:p>
          <a:p>
            <a:r>
              <a:rPr lang="fr-FR" dirty="0" smtClean="0"/>
              <a:t>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7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 smtClean="0"/>
              <a:t>L’algorithmique, </a:t>
            </a:r>
            <a:r>
              <a:rPr lang="fr-FR" dirty="0" err="1" smtClean="0"/>
              <a:t>késako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Un </a:t>
            </a:r>
            <a:r>
              <a:rPr lang="fr-FR" dirty="0"/>
              <a:t>algorithme est une suite finie et non-ambiguë </a:t>
            </a:r>
            <a:r>
              <a:rPr lang="fr-FR" dirty="0" smtClean="0"/>
              <a:t>d’instructions simples </a:t>
            </a:r>
            <a:r>
              <a:rPr lang="fr-FR" dirty="0"/>
              <a:t>permettant de donner la réponse à un </a:t>
            </a:r>
            <a:r>
              <a:rPr lang="fr-FR" dirty="0" smtClean="0"/>
              <a:t>problème. L’algorithmique est l’étude des algorithmes.</a:t>
            </a:r>
          </a:p>
          <a:p>
            <a:r>
              <a:rPr lang="fr-FR" dirty="0" smtClean="0"/>
              <a:t>Dans la pratique informatique, un algorithme s’écrit dans un langage de programmation permettant des entrées/sorties, utilisant des boucles et des conditions.</a:t>
            </a:r>
          </a:p>
          <a:p>
            <a:r>
              <a:rPr lang="fr-FR" dirty="0" smtClean="0"/>
              <a:t>On peut utiliser des algorithmes de résolution en dehors du domaine informatique. Par exemple, pour ranger des crêpes …</a:t>
            </a: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sz="2400" dirty="0" smtClean="0"/>
              <a:t>Le </a:t>
            </a:r>
            <a:r>
              <a:rPr lang="fr-FR" sz="2400" dirty="0"/>
              <a:t>mot « algorithme » vient du nom du mathématicien </a:t>
            </a:r>
            <a:r>
              <a:rPr lang="fr-FR" sz="2400" dirty="0" smtClean="0"/>
              <a:t>Al-</a:t>
            </a:r>
            <a:r>
              <a:rPr lang="fr-FR" sz="2400" dirty="0" err="1" smtClean="0"/>
              <a:t>Khwarizmi</a:t>
            </a:r>
            <a:r>
              <a:rPr lang="fr-FR" sz="2400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585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/>
          <a:lstStyle/>
          <a:p>
            <a:r>
              <a:rPr lang="fr-FR" dirty="0" smtClean="0"/>
              <a:t> Ranger des crêpes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Un </a:t>
            </a:r>
            <a:r>
              <a:rPr lang="fr-FR" dirty="0"/>
              <a:t>crêpier dispose d’une pile </a:t>
            </a:r>
            <a:r>
              <a:rPr lang="fr-FR" dirty="0" smtClean="0"/>
              <a:t>désordonnée de crêpes. Étant </a:t>
            </a:r>
            <a:r>
              <a:rPr lang="fr-FR" dirty="0"/>
              <a:t>un peu </a:t>
            </a:r>
            <a:r>
              <a:rPr lang="fr-FR" dirty="0" err="1"/>
              <a:t>psycho-rigide</a:t>
            </a:r>
            <a:r>
              <a:rPr lang="fr-FR" dirty="0"/>
              <a:t>, il décide de ranger </a:t>
            </a:r>
            <a:r>
              <a:rPr lang="fr-FR" dirty="0" smtClean="0"/>
              <a:t>sa pile </a:t>
            </a:r>
            <a:r>
              <a:rPr lang="fr-FR" dirty="0"/>
              <a:t>de crêpes, de la plus grande (en bas) à la plus petite (en haut</a:t>
            </a:r>
            <a:r>
              <a:rPr lang="fr-FR" dirty="0" smtClean="0"/>
              <a:t>), avec </a:t>
            </a:r>
            <a:r>
              <a:rPr lang="fr-FR" dirty="0"/>
              <a:t>le coté brûlé caché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/>
              <a:t>Pour cette tâche, le crêpier peut faire une seule action : glisser </a:t>
            </a:r>
            <a:r>
              <a:rPr lang="fr-FR" dirty="0" smtClean="0"/>
              <a:t>sa spatule </a:t>
            </a:r>
            <a:r>
              <a:rPr lang="fr-FR" dirty="0"/>
              <a:t>entre deux crêpes et retourner le haut de la pile. </a:t>
            </a:r>
            <a:r>
              <a:rPr lang="fr-FR" dirty="0" smtClean="0"/>
              <a:t>Comment doit-il </a:t>
            </a:r>
            <a:r>
              <a:rPr lang="fr-FR" dirty="0"/>
              <a:t>procéder pour trier toute la pile ?</a:t>
            </a:r>
          </a:p>
        </p:txBody>
      </p:sp>
      <p:pic>
        <p:nvPicPr>
          <p:cNvPr id="1027" name="Picture 3" descr="C:\Users\ps1\Documents\Cours 2015-2016\XLogo-cours1e\Tri de crepes\Tri_de_6_crêp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893" y="5157192"/>
            <a:ext cx="4207735" cy="11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Algorithme de rangement de crêpes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 dirty="0" smtClean="0"/>
              <a:t>Un algorithme </a:t>
            </a:r>
            <a:r>
              <a:rPr lang="fr-FR" sz="2800" dirty="0"/>
              <a:t>permettant de résoudre le problème du crêpier </a:t>
            </a:r>
            <a:r>
              <a:rPr lang="fr-FR" sz="2800" dirty="0" smtClean="0"/>
              <a:t>pourrait être </a:t>
            </a:r>
            <a:r>
              <a:rPr lang="fr-FR" sz="2800" dirty="0"/>
              <a:t>le </a:t>
            </a:r>
            <a:r>
              <a:rPr lang="fr-FR" sz="2800" dirty="0" smtClean="0"/>
              <a:t>suivant:</a:t>
            </a:r>
            <a:endParaRPr lang="fr-FR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amener </a:t>
            </a:r>
            <a:r>
              <a:rPr lang="fr-FR" sz="2800" dirty="0"/>
              <a:t>la plus grande crêpe en haut de la </a:t>
            </a:r>
            <a:r>
              <a:rPr lang="fr-FR" sz="2800" dirty="0" smtClean="0"/>
              <a:t>pile ;</a:t>
            </a:r>
            <a:endParaRPr lang="fr-FR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mettre </a:t>
            </a:r>
            <a:r>
              <a:rPr lang="fr-FR" sz="2800" dirty="0"/>
              <a:t>la face brûlée vers le </a:t>
            </a:r>
            <a:r>
              <a:rPr lang="fr-FR" sz="2800" dirty="0" smtClean="0"/>
              <a:t>haut ;</a:t>
            </a:r>
            <a:endParaRPr lang="fr-FR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retourner </a:t>
            </a:r>
            <a:r>
              <a:rPr lang="fr-FR" sz="2800" dirty="0"/>
              <a:t>toute la pile - la crêpe est </a:t>
            </a:r>
            <a:r>
              <a:rPr lang="fr-FR" sz="2800" dirty="0" smtClean="0"/>
              <a:t>rangée ;</a:t>
            </a:r>
            <a:endParaRPr lang="fr-FR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recommencer </a:t>
            </a:r>
            <a:r>
              <a:rPr lang="fr-FR" sz="2800" dirty="0"/>
              <a:t>en ignorant les crêpes </a:t>
            </a:r>
            <a:r>
              <a:rPr lang="fr-FR" sz="2800" dirty="0" smtClean="0"/>
              <a:t>rangées.</a:t>
            </a:r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  <a:p>
            <a:pPr marL="0" indent="0">
              <a:buNone/>
            </a:pPr>
            <a:r>
              <a:rPr lang="fr-FR" sz="2800" dirty="0" smtClean="0"/>
              <a:t>Notions de test [condition] (par ex. « si la crêpe est plus petite, alors en chercher une autre ») et de boucle (refaire les mêmes actions jusqu’à ce que tout soit rangé).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149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Crêpes et nombres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r>
              <a:rPr lang="fr-FR" dirty="0" smtClean="0"/>
              <a:t>Petite remarque en passant : le tri de crêpes n’est pas si éloigné que cela d’un classement de nombres par ordre (croissant ou décroissant).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401007"/>
            <a:ext cx="8100392" cy="141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4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Logiciels utilisés et se retrouvant dans la littérature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Python, java, Ruby (voir l’excellente revue « Losange »), C, C++, </a:t>
            </a:r>
            <a:r>
              <a:rPr lang="fr-FR" dirty="0" err="1" smtClean="0"/>
              <a:t>Algobox</a:t>
            </a:r>
            <a:r>
              <a:rPr lang="fr-FR" dirty="0" smtClean="0"/>
              <a:t>,…</a:t>
            </a:r>
          </a:p>
          <a:p>
            <a:r>
              <a:rPr lang="fr-FR" dirty="0" smtClean="0"/>
              <a:t>Anciennement, on utilisait le Pascal, le Basic, le Fortran,…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09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72" y="2640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L’algorithmique dans les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437" y="643657"/>
            <a:ext cx="8507288" cy="2044824"/>
          </a:xfrm>
        </p:spPr>
        <p:txBody>
          <a:bodyPr/>
          <a:lstStyle/>
          <a:p>
            <a:r>
              <a:rPr lang="fr-FR" dirty="0" smtClean="0"/>
              <a:t>En tout cas, en France. On trouve dans les manuels scolaires, des travaux d’algorithmique à réaliser.</a:t>
            </a:r>
            <a:endParaRPr lang="fr-FR" dirty="0"/>
          </a:p>
        </p:txBody>
      </p:sp>
      <p:pic>
        <p:nvPicPr>
          <p:cNvPr id="1026" name="Picture 2" descr="C:\Users\ps1\Desktop\Robot SBPM - Projet\Extrait pahre 3e-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2" y="2480343"/>
            <a:ext cx="8820270" cy="43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j’utilise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Dans les cadres des cours d’algorithmique au régendat :</a:t>
            </a:r>
          </a:p>
          <a:p>
            <a:r>
              <a:rPr lang="fr-FR" dirty="0" err="1" smtClean="0"/>
              <a:t>LiveCode</a:t>
            </a:r>
            <a:r>
              <a:rPr lang="fr-FR" dirty="0" smtClean="0"/>
              <a:t>, pour réaliser des logiciels éducatifs, mais aussi pour résoudre des problèmes de math ;</a:t>
            </a:r>
          </a:p>
          <a:p>
            <a:r>
              <a:rPr lang="fr-FR" dirty="0" smtClean="0"/>
              <a:t>Le LOGO, utilisable dès le plus jeune âge ;</a:t>
            </a:r>
          </a:p>
          <a:p>
            <a:r>
              <a:rPr lang="fr-FR" dirty="0" smtClean="0"/>
              <a:t>SCRATCH du MIT.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840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791</Words>
  <Application>Microsoft Macintosh PowerPoint</Application>
  <PresentationFormat>Présentation à l'écran (4:3)</PresentationFormat>
  <Paragraphs>97</Paragraphs>
  <Slides>21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Thème Office</vt:lpstr>
      <vt:lpstr>Objet d’environnement du Gestionnaire de liaisons</vt:lpstr>
      <vt:lpstr>L’algorithmique au premier degré, c’est possible</vt:lpstr>
      <vt:lpstr>Plan</vt:lpstr>
      <vt:lpstr>L’algorithmique, késako ?</vt:lpstr>
      <vt:lpstr> Ranger des crêpes</vt:lpstr>
      <vt:lpstr>Algorithme de rangement de crêpes</vt:lpstr>
      <vt:lpstr>Crêpes et nombres</vt:lpstr>
      <vt:lpstr>Logiciels utilisés et se retrouvant dans la littérature</vt:lpstr>
      <vt:lpstr>L’algorithmique dans les programmes</vt:lpstr>
      <vt:lpstr>Ce que j’utilise</vt:lpstr>
      <vt:lpstr>LiveCode - Aperçu</vt:lpstr>
      <vt:lpstr>LOGO- Aperçu</vt:lpstr>
      <vt:lpstr>Scratch, en détail</vt:lpstr>
      <vt:lpstr>Exemple Scratch – puzzle 1</vt:lpstr>
      <vt:lpstr>Exemples Scratch - 3</vt:lpstr>
      <vt:lpstr>Défis Scratch </vt:lpstr>
      <vt:lpstr>Pourquoi utiliser Scratch ? - 1 App-inventor 2</vt:lpstr>
      <vt:lpstr>Pourquoi utiliser Scratch ? - 2  Arduino et S4A</vt:lpstr>
      <vt:lpstr>Pourquoi utiliser Scratch ? - 3 Arduino-Makeblock</vt:lpstr>
      <vt:lpstr>Scratch – Pourquoi pas Ai2+Robot ?</vt:lpstr>
      <vt:lpstr>Ce qui se cache dans le circuit électronique  programmable arduino</vt:lpstr>
      <vt:lpstr>La fin</vt:lpstr>
    </vt:vector>
  </TitlesOfParts>
  <Manager/>
  <Company/>
  <LinksUpToDate>false</LinksUpToDate>
  <SharedDoc>false</SharedDoc>
  <HyperlinkBase/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L’algorithmique au premier degré, c’est possible</dc:title>
  <dc:subject/>
  <dc:creator>ps1</dc:creator>
  <cp:keywords/>
  <dc:description/>
  <cp:lastModifiedBy>Pierre Sartiaux</cp:lastModifiedBy>
  <cp:revision>79</cp:revision>
  <dcterms:created xsi:type="dcterms:W3CDTF">2016-08-14T10:43:54Z</dcterms:created>
  <dcterms:modified xsi:type="dcterms:W3CDTF">2016-08-27T15:03:32Z</dcterms:modified>
  <cp:category/>
</cp:coreProperties>
</file>