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42" r:id="rId1"/>
  </p:sldMasterIdLst>
  <p:sldIdLst>
    <p:sldId id="289" r:id="rId2"/>
    <p:sldId id="257" r:id="rId3"/>
    <p:sldId id="262" r:id="rId4"/>
    <p:sldId id="273" r:id="rId5"/>
    <p:sldId id="261" r:id="rId6"/>
    <p:sldId id="260" r:id="rId7"/>
    <p:sldId id="263" r:id="rId8"/>
    <p:sldId id="264" r:id="rId9"/>
    <p:sldId id="265" r:id="rId10"/>
    <p:sldId id="266" r:id="rId11"/>
    <p:sldId id="267" r:id="rId12"/>
    <p:sldId id="274" r:id="rId13"/>
    <p:sldId id="288" r:id="rId14"/>
    <p:sldId id="268" r:id="rId15"/>
    <p:sldId id="269" r:id="rId16"/>
    <p:sldId id="270" r:id="rId17"/>
    <p:sldId id="275" r:id="rId18"/>
    <p:sldId id="276" r:id="rId19"/>
    <p:sldId id="278" r:id="rId20"/>
    <p:sldId id="279" r:id="rId21"/>
    <p:sldId id="280" r:id="rId22"/>
    <p:sldId id="281" r:id="rId23"/>
    <p:sldId id="282" r:id="rId24"/>
    <p:sldId id="287" r:id="rId25"/>
    <p:sldId id="271" r:id="rId26"/>
    <p:sldId id="285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2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DF66AD8-BC4A-4004-9882-414398D930CA}" type="datetimeFigureOut">
              <a:rPr lang="en-US" smtClean="0"/>
              <a:t>24/08/17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3" r:id="rId1"/>
    <p:sldLayoutId id="2147484444" r:id="rId2"/>
    <p:sldLayoutId id="2147484445" r:id="rId3"/>
    <p:sldLayoutId id="2147484446" r:id="rId4"/>
    <p:sldLayoutId id="2147484447" r:id="rId5"/>
    <p:sldLayoutId id="2147484448" r:id="rId6"/>
    <p:sldLayoutId id="2147484449" r:id="rId7"/>
    <p:sldLayoutId id="2147484450" r:id="rId8"/>
    <p:sldLayoutId id="2147484451" r:id="rId9"/>
    <p:sldLayoutId id="2147484452" r:id="rId10"/>
    <p:sldLayoutId id="2147484453" r:id="rId11"/>
    <p:sldLayoutId id="2147484454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4.e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24068" y="1693514"/>
            <a:ext cx="713856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solidFill>
                  <a:srgbClr val="D3523C"/>
                </a:solidFill>
                <a:latin typeface="LM Roman 12 Bold"/>
                <a:cs typeface="LM Roman 12 Bold"/>
              </a:rPr>
              <a:t>BEN AICHA Habib</a:t>
            </a:r>
          </a:p>
          <a:p>
            <a:pPr algn="ctr"/>
            <a:endParaRPr lang="fr-FR" sz="4000" dirty="0">
              <a:solidFill>
                <a:srgbClr val="D3523C"/>
              </a:solidFill>
              <a:latin typeface="LM Roman 12 Bold"/>
              <a:cs typeface="LM Roman 12 Bold"/>
            </a:endParaRPr>
          </a:p>
          <a:p>
            <a:pPr algn="ctr"/>
            <a:r>
              <a:rPr lang="fr-FR" sz="2800" dirty="0" smtClean="0">
                <a:solidFill>
                  <a:srgbClr val="D3523C"/>
                </a:solidFill>
                <a:latin typeface="LM Roman 12 Bold"/>
                <a:cs typeface="LM Roman 12 Bold"/>
              </a:rPr>
              <a:t>Liège</a:t>
            </a:r>
          </a:p>
          <a:p>
            <a:pPr algn="ctr"/>
            <a:endParaRPr lang="fr-FR" sz="2800" dirty="0">
              <a:solidFill>
                <a:srgbClr val="D3523C"/>
              </a:solidFill>
              <a:latin typeface="LM Roman 12 Bold"/>
              <a:cs typeface="LM Roman 12 Bold"/>
            </a:endParaRPr>
          </a:p>
          <a:p>
            <a:pPr algn="ctr"/>
            <a:r>
              <a:rPr lang="fr-FR" sz="2800" dirty="0" smtClean="0">
                <a:solidFill>
                  <a:srgbClr val="D3523C"/>
                </a:solidFill>
                <a:latin typeface="LM Roman 12 Bold"/>
                <a:cs typeface="LM Roman 12 Bold"/>
              </a:rPr>
              <a:t>25 Août 2017</a:t>
            </a:r>
            <a:endParaRPr lang="fr-FR" sz="2800" dirty="0">
              <a:solidFill>
                <a:srgbClr val="D3523C"/>
              </a:solidFill>
              <a:latin typeface="LM Roman 12 Bold"/>
              <a:cs typeface="LM Roman 12 Bold"/>
            </a:endParaRPr>
          </a:p>
        </p:txBody>
      </p:sp>
    </p:spTree>
    <p:extLst>
      <p:ext uri="{BB962C8B-B14F-4D97-AF65-F5344CB8AC3E}">
        <p14:creationId xmlns:p14="http://schemas.microsoft.com/office/powerpoint/2010/main" val="268864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>
                <a:latin typeface="LM Roman 12 Bold"/>
                <a:cs typeface="LM Roman 12 Bold"/>
              </a:rPr>
              <a:t>Le décret mission</a:t>
            </a:r>
            <a:endParaRPr lang="fr-FR" sz="440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751181"/>
            <a:ext cx="7932160" cy="3154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dirty="0" smtClean="0">
                <a:latin typeface="LM Roman 12 Regular"/>
                <a:cs typeface="LM Roman 12 Regular"/>
              </a:rPr>
              <a:t>Parmi les 4 missions du décret, il est demandé à un enseignant de :</a:t>
            </a:r>
          </a:p>
          <a:p>
            <a:pPr marL="0" indent="0">
              <a:buNone/>
            </a:pPr>
            <a:endParaRPr lang="fr-FR" dirty="0">
              <a:latin typeface="LM Roman 12 Regular"/>
              <a:cs typeface="LM Roman 12 Regular"/>
            </a:endParaRPr>
          </a:p>
          <a:p>
            <a:pPr marL="0" indent="0">
              <a:buNone/>
            </a:pPr>
            <a:endParaRPr lang="fr-FR" dirty="0" smtClean="0">
              <a:latin typeface="LM Roman 12 Regular"/>
              <a:cs typeface="LM Roman 12 Regular"/>
            </a:endParaRPr>
          </a:p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préparer </a:t>
            </a:r>
            <a:r>
              <a:rPr lang="fr-FR" dirty="0">
                <a:latin typeface="LM Roman 12 Regular"/>
                <a:cs typeface="LM Roman 12 Regular"/>
              </a:rPr>
              <a:t>tous les élèves à être des citoyens responsables, capables de contribuer </a:t>
            </a:r>
            <a:r>
              <a:rPr lang="fr-FR" dirty="0" smtClean="0">
                <a:latin typeface="LM Roman 12 Regular"/>
                <a:cs typeface="LM Roman 12 Regular"/>
              </a:rPr>
              <a:t>au développement </a:t>
            </a:r>
            <a:r>
              <a:rPr lang="fr-FR" dirty="0">
                <a:latin typeface="LM Roman 12 Regular"/>
                <a:cs typeface="LM Roman 12 Regular"/>
              </a:rPr>
              <a:t>d’une société démocratique, solidaire, pluraliste et ouverte aux </a:t>
            </a:r>
            <a:r>
              <a:rPr lang="fr-FR" dirty="0" smtClean="0">
                <a:latin typeface="LM Roman 12 Regular"/>
                <a:cs typeface="LM Roman 12 Regular"/>
              </a:rPr>
              <a:t>autres cultures.</a:t>
            </a:r>
            <a:endParaRPr lang="fr-FR" dirty="0">
              <a:latin typeface="LM Roman 12 Regular"/>
              <a:cs typeface="LM Roman 12 Regular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226256" y="4997296"/>
            <a:ext cx="66568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LM Roman 12 Regular"/>
                <a:cs typeface="LM Roman 12 Regular"/>
              </a:rPr>
              <a:t>Bof!</a:t>
            </a:r>
            <a:endParaRPr lang="fr-FR" sz="4000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5641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341918"/>
            <a:ext cx="7313613" cy="868362"/>
          </a:xfrm>
        </p:spPr>
        <p:txBody>
          <a:bodyPr/>
          <a:lstStyle/>
          <a:p>
            <a:pPr algn="ctr"/>
            <a:r>
              <a:rPr lang="fr-FR" sz="4400" dirty="0" smtClean="0">
                <a:latin typeface="LM Roman 12 Bold"/>
                <a:cs typeface="LM Roman 12 Bold"/>
              </a:rPr>
              <a:t>Mais encore ?</a:t>
            </a:r>
            <a:endParaRPr lang="fr-FR" sz="440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8530" y="1414669"/>
            <a:ext cx="8335620" cy="505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latin typeface="LM Roman 12 Regular"/>
                <a:cs typeface="LM Roman 12 Regular"/>
              </a:rPr>
              <a:t>Un peu plus loin, dans </a:t>
            </a:r>
            <a:r>
              <a:rPr lang="fr-FR" dirty="0">
                <a:latin typeface="LM Roman 12 Regular"/>
                <a:cs typeface="LM Roman 12 Regular"/>
              </a:rPr>
              <a:t>la partie "</a:t>
            </a:r>
            <a:r>
              <a:rPr lang="fr-FR" dirty="0" smtClean="0">
                <a:latin typeface="LM Roman 12 Regular"/>
                <a:cs typeface="LM Roman 12 Regular"/>
              </a:rPr>
              <a:t>De </a:t>
            </a:r>
            <a:r>
              <a:rPr lang="fr-FR" dirty="0">
                <a:latin typeface="LM Roman 12 Regular"/>
                <a:cs typeface="LM Roman 12 Regular"/>
              </a:rPr>
              <a:t>l’éducation à la </a:t>
            </a:r>
            <a:r>
              <a:rPr lang="fr-FR" dirty="0" smtClean="0">
                <a:latin typeface="LM Roman 12 Regular"/>
                <a:cs typeface="LM Roman 12 Regular"/>
              </a:rPr>
              <a:t>philosophie et </a:t>
            </a:r>
            <a:r>
              <a:rPr lang="fr-FR" dirty="0">
                <a:latin typeface="LM Roman 12 Regular"/>
                <a:cs typeface="LM Roman 12 Regular"/>
              </a:rPr>
              <a:t>à la </a:t>
            </a:r>
            <a:r>
              <a:rPr lang="fr-FR" dirty="0" smtClean="0">
                <a:latin typeface="LM Roman 12 Regular"/>
                <a:cs typeface="LM Roman 12 Regular"/>
              </a:rPr>
              <a:t>citoyenneté":</a:t>
            </a:r>
          </a:p>
          <a:p>
            <a:pPr marL="0" indent="0">
              <a:buNone/>
            </a:pPr>
            <a:endParaRPr lang="fr-FR" dirty="0" smtClean="0">
              <a:latin typeface="LM Roman 12 Regular"/>
              <a:cs typeface="LM Roman 12 Regular"/>
            </a:endParaRP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"la </a:t>
            </a:r>
            <a:r>
              <a:rPr lang="fr-FR" sz="2400" dirty="0">
                <a:latin typeface="LM Roman 12 Regular"/>
                <a:cs typeface="LM Roman 12 Regular"/>
              </a:rPr>
              <a:t>capacité de développer un questionnement philosophique ou éthique, un </a:t>
            </a:r>
            <a:r>
              <a:rPr lang="fr-FR" sz="2400" dirty="0" smtClean="0">
                <a:latin typeface="LM Roman 12 Regular"/>
                <a:cs typeface="LM Roman 12 Regular"/>
              </a:rPr>
              <a:t>discernement éthique</a:t>
            </a:r>
            <a:r>
              <a:rPr lang="fr-FR" sz="2400" dirty="0">
                <a:latin typeface="LM Roman 12 Regular"/>
                <a:cs typeface="LM Roman 12 Regular"/>
              </a:rPr>
              <a:t>, une pensée propre sur des questions de sens et/ou de société (douter</a:t>
            </a:r>
            <a:r>
              <a:rPr lang="fr-FR" sz="2400" dirty="0" smtClean="0">
                <a:latin typeface="LM Roman 12 Regular"/>
                <a:cs typeface="LM Roman 12 Regular"/>
              </a:rPr>
              <a:t>, conceptualiser</a:t>
            </a:r>
            <a:r>
              <a:rPr lang="fr-FR" sz="2400" dirty="0">
                <a:latin typeface="LM Roman 12 Regular"/>
                <a:cs typeface="LM Roman 12 Regular"/>
              </a:rPr>
              <a:t>, critiquer, tester, relativiser, rationaliser, argumenter)" </a:t>
            </a:r>
            <a:r>
              <a:rPr lang="fr-FR" sz="2400" dirty="0" smtClean="0">
                <a:latin typeface="LM Roman 12 Regular"/>
                <a:cs typeface="LM Roman 12 Regular"/>
              </a:rPr>
              <a:t>;</a:t>
            </a:r>
          </a:p>
          <a:p>
            <a:pPr marL="457200" lvl="1" indent="0">
              <a:buNone/>
            </a:pPr>
            <a:endParaRPr lang="fr-FR" sz="2400" dirty="0" smtClean="0">
              <a:latin typeface="LM Roman 12 Regular"/>
              <a:cs typeface="LM Roman 12 Regular"/>
            </a:endParaRPr>
          </a:p>
          <a:p>
            <a:pPr lvl="1">
              <a:buFont typeface="Wingdings" charset="2"/>
              <a:buChar char="§"/>
            </a:pPr>
            <a:r>
              <a:rPr lang="fr-FR" sz="2400" dirty="0">
                <a:latin typeface="LM Roman 12 Regular"/>
                <a:cs typeface="LM Roman 12 Regular"/>
              </a:rPr>
              <a:t>"la participation à des débats, au sein de l’école ou à l’extérieur de celle-ci"</a:t>
            </a:r>
            <a:r>
              <a:rPr lang="fr-FR" sz="2400" dirty="0" smtClean="0">
                <a:latin typeface="LM Roman 12 Regular"/>
                <a:cs typeface="LM Roman 12 Regular"/>
              </a:rPr>
              <a:t>.</a:t>
            </a:r>
          </a:p>
          <a:p>
            <a:pPr marL="457200" lvl="1" indent="0">
              <a:buNone/>
            </a:pP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704605" y="4055732"/>
            <a:ext cx="752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254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19460" y="3096971"/>
            <a:ext cx="772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LM Roman 12 Regular"/>
                <a:cs typeface="LM Roman 12 Regular"/>
              </a:rPr>
              <a:t>Mais </a:t>
            </a:r>
            <a:r>
              <a:rPr lang="mr-IN" sz="2800" dirty="0" smtClean="0">
                <a:latin typeface="LM Roman 12 Regular"/>
                <a:cs typeface="LM Roman 12 Regular"/>
              </a:rPr>
              <a:t>…</a:t>
            </a:r>
            <a:endParaRPr lang="fr-FR" sz="2800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3827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588439"/>
            <a:ext cx="7772400" cy="2200275"/>
          </a:xfrm>
        </p:spPr>
        <p:txBody>
          <a:bodyPr/>
          <a:lstStyle/>
          <a:p>
            <a:r>
              <a:rPr lang="fr-FR" b="0" dirty="0" smtClean="0">
                <a:latin typeface="LM Roman 12 Bold"/>
                <a:cs typeface="LM Roman 12 Bold"/>
              </a:rPr>
              <a:t>Vers le débat scientifique</a:t>
            </a:r>
            <a:endParaRPr lang="fr-FR" b="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atin typeface="LM Roman 12 Regular"/>
                <a:cs typeface="LM Roman 12 Regular"/>
              </a:rPr>
              <a:t>Une piste prometteuse</a:t>
            </a:r>
            <a:endParaRPr lang="fr-FR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63810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2007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fr-FR" sz="4400" dirty="0">
                <a:latin typeface="LM Roman 12 Bold"/>
                <a:cs typeface="LM Roman 12 Bold"/>
              </a:rPr>
              <a:t>L</a:t>
            </a:r>
            <a:r>
              <a:rPr lang="fr-FR" sz="4400" dirty="0" smtClean="0">
                <a:latin typeface="LM Roman 12 Bold"/>
                <a:cs typeface="LM Roman 12 Bold"/>
              </a:rPr>
              <a:t>e débat scientifique?</a:t>
            </a:r>
            <a:endParaRPr lang="fr-FR" sz="440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399" y="2381530"/>
            <a:ext cx="7975955" cy="4056062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La responsabilité aux élèves</a:t>
            </a:r>
          </a:p>
          <a:p>
            <a:pPr>
              <a:buFont typeface="Wingdings" charset="2"/>
              <a:buChar char="§"/>
            </a:pPr>
            <a:endParaRPr lang="fr-FR" dirty="0" smtClean="0">
              <a:latin typeface="LM Roman 12 Regular"/>
              <a:cs typeface="LM Roman 12 Regular"/>
            </a:endParaRPr>
          </a:p>
          <a:p>
            <a:pPr>
              <a:buFont typeface="Wingdings" charset="2"/>
              <a:buChar char="§"/>
            </a:pPr>
            <a:endParaRPr lang="fr-FR" dirty="0">
              <a:latin typeface="LM Roman 12 Regular"/>
              <a:cs typeface="LM Roman 12 Regular"/>
            </a:endParaRPr>
          </a:p>
          <a:p>
            <a:pPr>
              <a:buFont typeface="Wingdings" charset="2"/>
              <a:buChar char="§"/>
            </a:pPr>
            <a:endParaRPr lang="fr-FR" dirty="0" smtClean="0">
              <a:latin typeface="LM Roman 12 Regular"/>
              <a:cs typeface="LM Roman 12 Regular"/>
            </a:endParaRPr>
          </a:p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La rupture du contrat didactique</a:t>
            </a:r>
          </a:p>
          <a:p>
            <a:pPr marL="0" indent="0">
              <a:buNone/>
            </a:pPr>
            <a:endParaRPr lang="fr-FR" dirty="0" smtClean="0">
              <a:latin typeface="LM Roman 12 Regular"/>
              <a:cs typeface="LM Roman 12 Regular"/>
            </a:endParaRPr>
          </a:p>
          <a:p>
            <a:pPr marL="914400" lvl="2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69248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89580" y="1581049"/>
            <a:ext cx="7313613" cy="4056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LM Roman 12 Regular"/>
                <a:cs typeface="LM Roman 12 Regular"/>
              </a:rPr>
              <a:t>D</a:t>
            </a:r>
            <a:r>
              <a:rPr lang="fr-FR" dirty="0" smtClean="0">
                <a:latin typeface="LM Roman 12 Regular"/>
                <a:cs typeface="LM Roman 12 Regular"/>
              </a:rPr>
              <a:t>es éléments essentiels à respecter:</a:t>
            </a:r>
          </a:p>
          <a:p>
            <a:pPr marL="0" indent="0">
              <a:buNone/>
            </a:pPr>
            <a:endParaRPr lang="fr-FR" dirty="0" smtClean="0">
              <a:latin typeface="LM Roman 12 Regular"/>
              <a:cs typeface="LM Roman 12 Regular"/>
            </a:endParaRP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Laisser les élèves s’exprimer et se positionner</a:t>
            </a:r>
          </a:p>
          <a:p>
            <a:pPr marL="457200" lvl="1" indent="0">
              <a:buNone/>
            </a:pPr>
            <a:endParaRPr lang="fr-FR" sz="2400" dirty="0" smtClean="0">
              <a:latin typeface="LM Roman 12 Regular"/>
              <a:cs typeface="LM Roman 12 Regular"/>
            </a:endParaRP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Un problème particulier </a:t>
            </a:r>
          </a:p>
          <a:p>
            <a:pPr marL="457200" lvl="1" indent="0">
              <a:buNone/>
            </a:pPr>
            <a:endParaRPr lang="fr-FR" sz="2400" dirty="0" smtClean="0">
              <a:latin typeface="LM Roman 12 Regular"/>
              <a:cs typeface="LM Roman 12 Regular"/>
            </a:endParaRP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Une attitude particulière de l’enseignant </a:t>
            </a:r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535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778" y="135868"/>
            <a:ext cx="8715175" cy="1123385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LM Roman 12 Bold"/>
                <a:cs typeface="LM Roman 12 Bold"/>
              </a:rPr>
              <a:t>D</a:t>
            </a:r>
            <a:r>
              <a:rPr lang="fr-FR" dirty="0" smtClean="0">
                <a:latin typeface="LM Roman 12 Bold"/>
                <a:cs typeface="LM Roman 12 Bold"/>
              </a:rPr>
              <a:t>es débats pensés et testés</a:t>
            </a:r>
            <a:endParaRPr lang="fr-FR" dirty="0">
              <a:latin typeface="LM Roman 12 Bold"/>
              <a:cs typeface="LM Roman 12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6588" y="1413740"/>
            <a:ext cx="7313613" cy="147669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Trois sujets de débats testés dans six classes</a:t>
            </a:r>
          </a:p>
          <a:p>
            <a:pPr marL="0" indent="0">
              <a:buNone/>
            </a:pPr>
            <a:endParaRPr lang="fr-FR" dirty="0" smtClean="0">
              <a:latin typeface="LM Roman 12 Regular"/>
              <a:cs typeface="LM Roman 12 Regular"/>
            </a:endParaRP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Trois classes de la Haute École Galilée</a:t>
            </a: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Trois classes de 2</a:t>
            </a:r>
            <a:r>
              <a:rPr lang="fr-FR" sz="2400" baseline="30000" dirty="0" smtClean="0">
                <a:latin typeface="LM Roman 12 Regular"/>
                <a:cs typeface="LM Roman 12 Regular"/>
              </a:rPr>
              <a:t>ème</a:t>
            </a:r>
            <a:r>
              <a:rPr lang="fr-FR" sz="2400" dirty="0" smtClean="0">
                <a:latin typeface="LM Roman 12 Regular"/>
                <a:cs typeface="LM Roman 12 Regular"/>
              </a:rPr>
              <a:t> secondaire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1322087" y="1257291"/>
            <a:ext cx="422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914400" y="4045027"/>
            <a:ext cx="75526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Les six débats ont été analysés sous la loupe inspirée de l’objectif du décret:</a:t>
            </a: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pPr marL="742950" lvl="1" indent="-285750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Douter, critiquer</a:t>
            </a:r>
            <a:r>
              <a:rPr lang="fr-FR" sz="2400" dirty="0">
                <a:latin typeface="LM Roman 12 Regular"/>
                <a:cs typeface="LM Roman 12 Regular"/>
              </a:rPr>
              <a:t>, tester, </a:t>
            </a:r>
            <a:r>
              <a:rPr lang="fr-FR" sz="2400" dirty="0" smtClean="0">
                <a:latin typeface="LM Roman 12 Regular"/>
                <a:cs typeface="LM Roman 12 Regular"/>
              </a:rPr>
              <a:t>argumenter et changer de point de vue  </a:t>
            </a:r>
            <a:endParaRPr lang="fr-FR" sz="2400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0590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3818" y="262787"/>
            <a:ext cx="7917562" cy="868362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latin typeface="LM Roman 12 Bold"/>
                <a:cs typeface="LM Roman 12 Bold"/>
              </a:rPr>
              <a:t>La calculatrice, mon amie!</a:t>
            </a:r>
            <a:endParaRPr lang="fr-FR" dirty="0">
              <a:latin typeface="LM Roman 12 Bold"/>
              <a:cs typeface="LM Roman 12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9153" y="1326359"/>
            <a:ext cx="6525306" cy="2279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>
                <a:latin typeface="LM Roman 12 Regular"/>
                <a:cs typeface="LM Roman 12 Regular"/>
              </a:rPr>
              <a:t>Consigne</a:t>
            </a:r>
            <a:r>
              <a:rPr lang="fr-FR" b="1" dirty="0">
                <a:latin typeface="LM Roman 12 Regular"/>
                <a:cs typeface="LM Roman 12 Regular"/>
              </a:rPr>
              <a:t>. </a:t>
            </a:r>
            <a:r>
              <a:rPr lang="fr-FR" dirty="0">
                <a:latin typeface="LM Roman 12 Regular"/>
                <a:cs typeface="LM Roman 12 Regular"/>
              </a:rPr>
              <a:t>En utilisant votre calculatrice, qu’obtenez-vous pour les deux calculs </a:t>
            </a:r>
            <a:r>
              <a:rPr lang="fr-FR" dirty="0" smtClean="0">
                <a:latin typeface="LM Roman 12 Regular"/>
                <a:cs typeface="LM Roman 12 Regular"/>
              </a:rPr>
              <a:t>suivant :</a:t>
            </a:r>
            <a:endParaRPr lang="fr-FR" dirty="0">
              <a:latin typeface="LM Roman 12 Regular"/>
              <a:cs typeface="LM Roman 12 Regular"/>
            </a:endParaRPr>
          </a:p>
          <a:p>
            <a:pPr marL="0" indent="0">
              <a:buNone/>
            </a:pPr>
            <a:r>
              <a:rPr lang="is-IS" dirty="0">
                <a:latin typeface="LM Roman 12 Regular"/>
                <a:cs typeface="LM Roman 12 Regular"/>
              </a:rPr>
              <a:t>345678901</a:t>
            </a:r>
            <a:r>
              <a:rPr lang="is-IS" baseline="30000" dirty="0">
                <a:latin typeface="LM Roman 12 Regular"/>
                <a:cs typeface="LM Roman 12 Regular"/>
              </a:rPr>
              <a:t>2</a:t>
            </a:r>
            <a:r>
              <a:rPr lang="is-IS" dirty="0">
                <a:latin typeface="LM Roman 12 Regular"/>
                <a:cs typeface="LM Roman 12 Regular"/>
              </a:rPr>
              <a:t> </a:t>
            </a:r>
            <a:r>
              <a:rPr lang="mr-IN" dirty="0" smtClean="0">
                <a:latin typeface="LM Roman 12 Regular"/>
                <a:cs typeface="LM Roman 12 Regular"/>
              </a:rPr>
              <a:t>–</a:t>
            </a:r>
            <a:r>
              <a:rPr lang="is-IS" dirty="0" smtClean="0">
                <a:latin typeface="LM Roman 12 Regular"/>
                <a:cs typeface="LM Roman 12 Regular"/>
              </a:rPr>
              <a:t> </a:t>
            </a:r>
            <a:r>
              <a:rPr lang="is-IS" dirty="0">
                <a:latin typeface="LM Roman 12 Regular"/>
                <a:cs typeface="LM Roman 12 Regular"/>
              </a:rPr>
              <a:t>345678900 </a:t>
            </a:r>
            <a:r>
              <a:rPr lang="is-IS" dirty="0" smtClean="0">
                <a:latin typeface="LM Roman 12 Regular"/>
                <a:cs typeface="LM Roman 12 Regular"/>
              </a:rPr>
              <a:t>. 345678902 </a:t>
            </a:r>
            <a:r>
              <a:rPr lang="is-IS" dirty="0">
                <a:latin typeface="LM Roman 12 Regular"/>
                <a:cs typeface="LM Roman 12 Regular"/>
              </a:rPr>
              <a:t>= </a:t>
            </a:r>
            <a:r>
              <a:rPr lang="is-IS" dirty="0" smtClean="0">
                <a:latin typeface="LM Roman 12 Regular"/>
                <a:cs typeface="LM Roman 12 Regular"/>
              </a:rPr>
              <a:t>?</a:t>
            </a:r>
          </a:p>
          <a:p>
            <a:pPr marL="0" indent="0">
              <a:buNone/>
            </a:pPr>
            <a:r>
              <a:rPr lang="is-IS" dirty="0" smtClean="0">
                <a:latin typeface="LM Roman 12 Regular"/>
                <a:cs typeface="LM Roman 12 Regular"/>
              </a:rPr>
              <a:t>34567890</a:t>
            </a:r>
            <a:r>
              <a:rPr lang="is-IS" baseline="30000" dirty="0" smtClean="0">
                <a:latin typeface="LM Roman 12 Regular"/>
                <a:cs typeface="LM Roman 12 Regular"/>
              </a:rPr>
              <a:t>2</a:t>
            </a:r>
            <a:r>
              <a:rPr lang="is-IS" dirty="0" smtClean="0">
                <a:latin typeface="LM Roman 12 Regular"/>
                <a:cs typeface="LM Roman 12 Regular"/>
              </a:rPr>
              <a:t> </a:t>
            </a:r>
            <a:r>
              <a:rPr lang="mr-IN" dirty="0" smtClean="0">
                <a:latin typeface="LM Roman 12 Regular"/>
                <a:cs typeface="LM Roman 12 Regular"/>
              </a:rPr>
              <a:t>–</a:t>
            </a:r>
            <a:r>
              <a:rPr lang="fr-FR" dirty="0" smtClean="0">
                <a:latin typeface="LM Roman 12 Regular"/>
                <a:cs typeface="LM Roman 12 Regular"/>
              </a:rPr>
              <a:t> 34567889 . 34567891 = ?</a:t>
            </a:r>
            <a:endParaRPr lang="is-IS" baseline="30000" dirty="0">
              <a:latin typeface="LM Roman 12 Regular"/>
              <a:cs typeface="LM Roman 12 Regular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14400" y="3941799"/>
            <a:ext cx="81219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LM Roman 12 Regular"/>
                <a:cs typeface="LM Roman 12 Regular"/>
              </a:rPr>
              <a:t>Les réponses des élèves:</a:t>
            </a: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dirty="0">
              <a:latin typeface="LM Roman 12 Regular"/>
              <a:cs typeface="LM Roman 12 Regular"/>
            </a:endParaRPr>
          </a:p>
          <a:p>
            <a:r>
              <a:rPr lang="fr-FR" sz="2800" dirty="0" smtClean="0">
                <a:latin typeface="LM Roman 12 Regular"/>
                <a:cs typeface="LM Roman 12 Regular"/>
              </a:rPr>
              <a:t>1 ?</a:t>
            </a:r>
            <a:r>
              <a:rPr lang="fr-FR" sz="2800" dirty="0">
                <a:latin typeface="LM Roman 12 Regular"/>
                <a:cs typeface="LM Roman 12 Regular"/>
              </a:rPr>
              <a:t>	</a:t>
            </a:r>
            <a:r>
              <a:rPr lang="fr-FR" sz="2800" dirty="0" smtClean="0">
                <a:latin typeface="LM Roman 12 Regular"/>
                <a:cs typeface="LM Roman 12 Regular"/>
              </a:rPr>
              <a:t>		0 ?			</a:t>
            </a:r>
            <a:r>
              <a:rPr lang="mr-IN" sz="2800" dirty="0" smtClean="0">
                <a:latin typeface="LM Roman 12 Regular"/>
                <a:cs typeface="LM Roman 12 Regular"/>
              </a:rPr>
              <a:t>–</a:t>
            </a:r>
            <a:r>
              <a:rPr lang="fr-FR" sz="2800" dirty="0" smtClean="0">
                <a:latin typeface="LM Roman 12 Regular"/>
                <a:cs typeface="LM Roman 12 Regular"/>
              </a:rPr>
              <a:t> 1,18</a:t>
            </a:r>
            <a:r>
              <a:rPr lang="fr-FR" sz="2800" baseline="30000" dirty="0" smtClean="0">
                <a:latin typeface="LM Roman 12 Regular"/>
                <a:cs typeface="LM Roman 12 Regular"/>
              </a:rPr>
              <a:t>e17 </a:t>
            </a:r>
            <a:r>
              <a:rPr lang="fr-FR" sz="2800" dirty="0" smtClean="0">
                <a:latin typeface="LM Roman 12 Regular"/>
                <a:cs typeface="LM Roman 12 Regular"/>
              </a:rPr>
              <a:t>?		</a:t>
            </a:r>
            <a:r>
              <a:rPr lang="mr-IN" sz="2800" dirty="0" smtClean="0">
                <a:latin typeface="LM Roman 12 Regular"/>
                <a:cs typeface="LM Roman 12 Regular"/>
              </a:rPr>
              <a:t>–</a:t>
            </a:r>
            <a:r>
              <a:rPr lang="fr-FR" sz="2800" dirty="0" smtClean="0">
                <a:latin typeface="LM Roman 12 Regular"/>
                <a:cs typeface="LM Roman 12 Regular"/>
              </a:rPr>
              <a:t>2,59</a:t>
            </a:r>
            <a:r>
              <a:rPr lang="fr-FR" sz="2800" baseline="30000" dirty="0" smtClean="0">
                <a:latin typeface="LM Roman 12 Regular"/>
                <a:cs typeface="LM Roman 12 Regular"/>
              </a:rPr>
              <a:t>e9 </a:t>
            </a:r>
            <a:r>
              <a:rPr lang="fr-FR" sz="2800" dirty="0" smtClean="0">
                <a:latin typeface="LM Roman 12 Regular"/>
                <a:cs typeface="LM Roman 12 Regular"/>
              </a:rPr>
              <a:t>?</a:t>
            </a:r>
            <a:r>
              <a:rPr lang="fr-FR" dirty="0" smtClean="0"/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269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769" y="29199"/>
            <a:ext cx="8656781" cy="7109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r>
              <a:rPr lang="fr-FR" sz="2400" dirty="0" smtClean="0">
                <a:latin typeface="LM Roman 12 Regular"/>
                <a:cs typeface="LM Roman 12 Regular"/>
              </a:rPr>
              <a:t>Voici quelques extraits du débat:</a:t>
            </a:r>
            <a:endParaRPr lang="fr-FR" sz="2400" dirty="0">
              <a:latin typeface="LM Roman 12 Regular"/>
              <a:cs typeface="LM Roman 12 Regular"/>
            </a:endParaRPr>
          </a:p>
          <a:p>
            <a:r>
              <a:rPr lang="fr-FR" sz="2400" b="1" dirty="0" err="1">
                <a:latin typeface="LM Roman 12 Regular"/>
                <a:cs typeface="LM Roman 12 Regular"/>
              </a:rPr>
              <a:t>Houria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901</a:t>
            </a:r>
            <a:r>
              <a:rPr lang="fr-FR" sz="2400" baseline="30000" dirty="0">
                <a:latin typeface="LM Roman 12 Regular"/>
                <a:cs typeface="LM Roman 12 Regular"/>
              </a:rPr>
              <a:t>2</a:t>
            </a:r>
            <a:r>
              <a:rPr lang="fr-FR" sz="2400" dirty="0">
                <a:latin typeface="LM Roman 12 Regular"/>
                <a:cs typeface="LM Roman 12 Regular"/>
              </a:rPr>
              <a:t> = 811801 et </a:t>
            </a:r>
            <a:r>
              <a:rPr lang="fr-FR" sz="2400" dirty="0" smtClean="0">
                <a:latin typeface="LM Roman 12 Regular"/>
                <a:cs typeface="LM Roman 12 Regular"/>
              </a:rPr>
              <a:t>900 . 902 </a:t>
            </a:r>
            <a:r>
              <a:rPr lang="fr-FR" sz="2400" dirty="0">
                <a:latin typeface="LM Roman 12 Regular"/>
                <a:cs typeface="LM Roman 12 Regular"/>
              </a:rPr>
              <a:t>= 811800, donc la différence fait 1.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Lila. </a:t>
            </a:r>
            <a:r>
              <a:rPr lang="fr-FR" sz="2400" dirty="0">
                <a:latin typeface="LM Roman 12 Regular"/>
                <a:cs typeface="LM Roman 12 Regular"/>
              </a:rPr>
              <a:t>Mais cela revient au même de ne prendre qu’une partie des nombres ?</a:t>
            </a:r>
          </a:p>
          <a:p>
            <a:r>
              <a:rPr lang="fr-FR" sz="2400" b="1" dirty="0" err="1">
                <a:latin typeface="LM Roman 12 Regular"/>
                <a:cs typeface="LM Roman 12 Regular"/>
              </a:rPr>
              <a:t>Houria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Je vais essayer </a:t>
            </a:r>
            <a:r>
              <a:rPr lang="fr-FR" sz="2400" dirty="0" smtClean="0">
                <a:latin typeface="LM Roman 12 Regular"/>
                <a:cs typeface="LM Roman 12 Regular"/>
              </a:rPr>
              <a:t>2001</a:t>
            </a:r>
            <a:r>
              <a:rPr lang="fr-FR" sz="2400" baseline="30000" dirty="0" smtClean="0">
                <a:latin typeface="LM Roman 12 Regular"/>
                <a:cs typeface="LM Roman 12 Regular"/>
              </a:rPr>
              <a:t>2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fr-FR" sz="2400" dirty="0" smtClean="0">
                <a:latin typeface="LM Roman 12 Regular"/>
                <a:cs typeface="LM Roman 12 Regular"/>
              </a:rPr>
              <a:t>  2002 . 2000</a:t>
            </a:r>
            <a:r>
              <a:rPr lang="fr-FR" sz="2400" dirty="0">
                <a:latin typeface="LM Roman 12 Regular"/>
                <a:cs typeface="LM Roman 12 Regular"/>
              </a:rPr>
              <a:t>"</a:t>
            </a:r>
            <a:r>
              <a:rPr lang="fr-FR" sz="2400" dirty="0" smtClean="0">
                <a:latin typeface="LM Roman 12 Regular"/>
                <a:cs typeface="LM Roman 12 Regular"/>
              </a:rPr>
              <a:t>.</a:t>
            </a:r>
          </a:p>
          <a:p>
            <a:r>
              <a:rPr lang="mr-IN" sz="2400" dirty="0">
                <a:latin typeface="LM Roman 12 Regular"/>
                <a:cs typeface="LM Roman 12 Regular"/>
              </a:rPr>
              <a:t>[…]</a:t>
            </a:r>
            <a:endParaRPr lang="fr-FR" sz="2400" dirty="0">
              <a:latin typeface="LM Roman 12 Regular"/>
              <a:cs typeface="LM Roman 12 Regular"/>
            </a:endParaRPr>
          </a:p>
          <a:p>
            <a:endParaRPr lang="fr-FR" sz="2400" dirty="0">
              <a:latin typeface="LM Roman 12 Regular"/>
              <a:cs typeface="LM Roman 12 Regular"/>
            </a:endParaRP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sz="2400" dirty="0">
              <a:latin typeface="LM Roman 12 Regular"/>
              <a:cs typeface="LM Roman 12 Regular"/>
            </a:endParaRPr>
          </a:p>
          <a:p>
            <a:r>
              <a:rPr lang="fr-FR" sz="2400" b="1" dirty="0">
                <a:latin typeface="LM Roman 12 Regular"/>
                <a:cs typeface="LM Roman 12 Regular"/>
              </a:rPr>
              <a:t>Djanet. </a:t>
            </a:r>
            <a:r>
              <a:rPr lang="fr-FR" sz="2400" dirty="0">
                <a:latin typeface="LM Roman 12 Regular"/>
                <a:cs typeface="LM Roman 12 Regular"/>
              </a:rPr>
              <a:t>Comment vas-tu argumenter ?</a:t>
            </a:r>
          </a:p>
          <a:p>
            <a:r>
              <a:rPr lang="is-IS" sz="2400" b="1" dirty="0">
                <a:latin typeface="LM Roman 12 Regular"/>
                <a:cs typeface="LM Roman 12 Regular"/>
              </a:rPr>
              <a:t>Houria. </a:t>
            </a:r>
            <a:r>
              <a:rPr lang="is-IS" sz="2400" dirty="0">
                <a:latin typeface="LM Roman 12 Regular"/>
                <a:cs typeface="LM Roman 12 Regular"/>
              </a:rPr>
              <a:t>1</a:t>
            </a:r>
            <a:r>
              <a:rPr lang="is-IS" sz="2400" baseline="30000" dirty="0">
                <a:latin typeface="LM Roman 12 Regular"/>
                <a:cs typeface="LM Roman 12 Regular"/>
              </a:rPr>
              <a:t>2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is-IS" sz="2400" dirty="0">
                <a:latin typeface="LM Roman 12 Regular"/>
                <a:cs typeface="LM Roman 12 Regular"/>
              </a:rPr>
              <a:t>  0 . 2 = 1 et 2001</a:t>
            </a:r>
            <a:r>
              <a:rPr lang="is-IS" sz="2400" baseline="30000" dirty="0">
                <a:latin typeface="LM Roman 12 Regular"/>
                <a:cs typeface="LM Roman 12 Regular"/>
              </a:rPr>
              <a:t>2</a:t>
            </a:r>
            <a:r>
              <a:rPr lang="is-IS" sz="2400" dirty="0">
                <a:latin typeface="LM Roman 12 Regular"/>
                <a:cs typeface="LM Roman 12 Regular"/>
              </a:rPr>
              <a:t>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is-IS" sz="2400" dirty="0">
                <a:latin typeface="LM Roman 12 Regular"/>
                <a:cs typeface="LM Roman 12 Regular"/>
              </a:rPr>
              <a:t> 2000 . 2002 = 1.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Lila. </a:t>
            </a:r>
            <a:r>
              <a:rPr lang="fr-FR" sz="2400" dirty="0">
                <a:latin typeface="LM Roman 12 Regular"/>
                <a:cs typeface="LM Roman 12 Regular"/>
              </a:rPr>
              <a:t>La calculette de Djanet est plus professionnelle. Elle a mis les parenthèses.</a:t>
            </a:r>
          </a:p>
          <a:p>
            <a:r>
              <a:rPr lang="mr-IN" sz="2400" dirty="0">
                <a:latin typeface="LM Roman 12 Regular"/>
                <a:cs typeface="LM Roman 12 Regular"/>
              </a:rPr>
              <a:t>[…]</a:t>
            </a:r>
            <a:endParaRPr lang="fr-FR" sz="2400" dirty="0">
              <a:latin typeface="LM Roman 12 Regular"/>
              <a:cs typeface="LM Roman 12 Regular"/>
            </a:endParaRP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33081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6786" y="497938"/>
            <a:ext cx="9027214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b="1" dirty="0">
              <a:latin typeface="LM Roman 12 Regular"/>
              <a:cs typeface="LM Roman 12 Regular"/>
            </a:endParaRPr>
          </a:p>
          <a:p>
            <a:r>
              <a:rPr lang="fr-FR" sz="2400" b="1" dirty="0" smtClean="0">
                <a:latin typeface="LM Roman 12 Regular"/>
                <a:cs typeface="LM Roman 12 Regular"/>
              </a:rPr>
              <a:t>Denis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Mais les calculatrices simplifient.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Malek.</a:t>
            </a:r>
            <a:r>
              <a:rPr lang="fr-FR" sz="2400" dirty="0">
                <a:latin typeface="LM Roman 12 Regular"/>
                <a:cs typeface="LM Roman 12 Regular"/>
              </a:rPr>
              <a:t> C’est la machine qui pose problème !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Julie. </a:t>
            </a:r>
            <a:r>
              <a:rPr lang="fr-FR" sz="2400" dirty="0">
                <a:latin typeface="LM Roman 12 Regular"/>
                <a:cs typeface="LM Roman 12 Regular"/>
              </a:rPr>
              <a:t>Moi, je n’ai pas appuyé sur la touche "=" à chaque fois.</a:t>
            </a:r>
          </a:p>
          <a:p>
            <a:r>
              <a:rPr lang="mr-IN" sz="2400" dirty="0" smtClean="0">
                <a:latin typeface="LM Roman 12 Regular"/>
                <a:cs typeface="LM Roman 12 Regular"/>
              </a:rPr>
              <a:t>[…]</a:t>
            </a:r>
            <a:endParaRPr lang="fr-FR" sz="2400" dirty="0" smtClean="0">
              <a:latin typeface="LM Roman 12 Regular"/>
              <a:cs typeface="LM Roman 12 Regular"/>
            </a:endParaRPr>
          </a:p>
          <a:p>
            <a:endParaRPr lang="mr-IN" sz="2400" dirty="0"/>
          </a:p>
          <a:p>
            <a:r>
              <a:rPr lang="fr-FR" sz="2400" b="1" dirty="0">
                <a:latin typeface="LM Roman 12 Regular"/>
                <a:cs typeface="LM Roman 12 Regular"/>
              </a:rPr>
              <a:t>Farid. </a:t>
            </a:r>
            <a:r>
              <a:rPr lang="fr-FR" sz="2400" dirty="0">
                <a:latin typeface="LM Roman 12 Regular"/>
                <a:cs typeface="LM Roman 12 Regular"/>
              </a:rPr>
              <a:t>Si on se fait confiance alors, je propose que l’on ne se fie plus à la calculatrice</a:t>
            </a:r>
            <a:r>
              <a:rPr lang="fr-FR" sz="2400" dirty="0" smtClean="0">
                <a:latin typeface="LM Roman 12 Regular"/>
                <a:cs typeface="LM Roman 12 Regular"/>
              </a:rPr>
              <a:t>.</a:t>
            </a:r>
          </a:p>
          <a:p>
            <a:endParaRPr lang="fr-FR" sz="2400" i="1" dirty="0"/>
          </a:p>
          <a:p>
            <a:r>
              <a:rPr lang="is-IS" sz="2400" b="1" dirty="0">
                <a:latin typeface="LM Roman 12 Regular"/>
                <a:cs typeface="LM Roman 12 Regular"/>
              </a:rPr>
              <a:t>Malek. </a:t>
            </a:r>
            <a:r>
              <a:rPr lang="is-IS" sz="2400" b="1" dirty="0" smtClean="0">
                <a:latin typeface="LM Roman 12 Regular"/>
                <a:cs typeface="LM Roman 12 Regular"/>
              </a:rPr>
              <a:t> </a:t>
            </a:r>
            <a:r>
              <a:rPr lang="fr-FR" sz="2400" dirty="0" smtClean="0">
                <a:latin typeface="LM Roman 12 Regular"/>
                <a:cs typeface="LM Roman 12 Regular"/>
              </a:rPr>
              <a:t>a</a:t>
            </a:r>
            <a:r>
              <a:rPr lang="fr-FR" sz="2400" baseline="30000" dirty="0" smtClean="0">
                <a:latin typeface="LM Roman 12 Regular"/>
                <a:cs typeface="LM Roman 12 Regular"/>
              </a:rPr>
              <a:t>2</a:t>
            </a:r>
            <a:r>
              <a:rPr lang="is-IS" sz="2400" dirty="0" smtClean="0">
                <a:latin typeface="LM Roman 12 Regular"/>
                <a:cs typeface="LM Roman 12 Regular"/>
              </a:rPr>
              <a:t>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fr-FR" sz="2400" dirty="0">
                <a:latin typeface="LM Roman 12 Regular"/>
                <a:cs typeface="LM Roman 12 Regular"/>
              </a:rPr>
              <a:t> </a:t>
            </a:r>
            <a:r>
              <a:rPr lang="is-IS" sz="2400" dirty="0" smtClean="0">
                <a:latin typeface="LM Roman 12 Regular"/>
                <a:cs typeface="LM Roman 12 Regular"/>
              </a:rPr>
              <a:t> </a:t>
            </a:r>
            <a:r>
              <a:rPr lang="is-IS" sz="2400" dirty="0">
                <a:latin typeface="LM Roman 12 Regular"/>
                <a:cs typeface="LM Roman 12 Regular"/>
              </a:rPr>
              <a:t>(a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fr-FR" sz="2400" dirty="0">
                <a:latin typeface="LM Roman 12 Regular"/>
                <a:cs typeface="LM Roman 12 Regular"/>
              </a:rPr>
              <a:t> </a:t>
            </a:r>
            <a:r>
              <a:rPr lang="is-IS" sz="2400" dirty="0" smtClean="0">
                <a:latin typeface="LM Roman 12 Regular"/>
                <a:cs typeface="LM Roman 12 Regular"/>
              </a:rPr>
              <a:t> </a:t>
            </a:r>
            <a:r>
              <a:rPr lang="is-IS" sz="2400" dirty="0">
                <a:latin typeface="LM Roman 12 Regular"/>
                <a:cs typeface="LM Roman 12 Regular"/>
              </a:rPr>
              <a:t>1) </a:t>
            </a:r>
            <a:r>
              <a:rPr lang="is-IS" sz="2400" dirty="0" smtClean="0">
                <a:latin typeface="LM Roman 12 Regular"/>
                <a:cs typeface="LM Roman 12 Regular"/>
              </a:rPr>
              <a:t>. </a:t>
            </a:r>
            <a:r>
              <a:rPr lang="is-IS" sz="2400" dirty="0">
                <a:latin typeface="LM Roman 12 Regular"/>
                <a:cs typeface="LM Roman 12 Regular"/>
              </a:rPr>
              <a:t>(a + 1) donne 1 </a:t>
            </a:r>
            <a:r>
              <a:rPr lang="is-IS" sz="2400" dirty="0" smtClean="0">
                <a:latin typeface="LM Roman 12 Regular"/>
                <a:cs typeface="LM Roman 12 Regular"/>
              </a:rPr>
              <a:t>!</a:t>
            </a:r>
          </a:p>
          <a:p>
            <a:endParaRPr lang="is-IS" sz="2400" dirty="0" smtClean="0">
              <a:latin typeface="LM Roman 12 Regular"/>
              <a:cs typeface="LM Roman 12 Regular"/>
            </a:endParaRPr>
          </a:p>
          <a:p>
            <a:endParaRPr lang="is-IS" sz="2400" dirty="0">
              <a:latin typeface="LM Roman 12 Regular"/>
              <a:cs typeface="LM Roman 12 Regular"/>
            </a:endParaRPr>
          </a:p>
          <a:p>
            <a:r>
              <a:rPr lang="is-IS" sz="2400" dirty="0" smtClean="0">
                <a:latin typeface="LM Roman 12 Regular"/>
                <a:cs typeface="LM Roman 12 Regular"/>
              </a:rPr>
              <a:t>Malek va au tableau et développe le calcul dans son entièreté.</a:t>
            </a: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sz="2400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783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2547" y="3031844"/>
            <a:ext cx="6729809" cy="1362075"/>
          </a:xfrm>
        </p:spPr>
        <p:txBody>
          <a:bodyPr>
            <a:normAutofit fontScale="90000"/>
          </a:bodyPr>
          <a:lstStyle/>
          <a:p>
            <a:r>
              <a:rPr lang="fr-FR" sz="4400" b="0" dirty="0" smtClean="0">
                <a:latin typeface="LM Roman 12 Bold"/>
                <a:cs typeface="LM Roman 12 Bold"/>
              </a:rPr>
              <a:t>Comment former des citoyens critiques à travers l’enseignement des mathématiques?</a:t>
            </a:r>
            <a:endParaRPr lang="fr-FR" sz="4400" b="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2547" y="4834948"/>
            <a:ext cx="7772400" cy="987552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LM Roman 12 Regular"/>
                <a:cs typeface="LM Roman 12 Regular"/>
              </a:rPr>
              <a:t>Ouverture d’une réflexion et pistes</a:t>
            </a:r>
            <a:endParaRPr lang="fr-FR" sz="2800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5024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302360"/>
            <a:ext cx="899254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2400" b="1" dirty="0" smtClean="0">
                <a:latin typeface="LM Roman 12 Regular"/>
                <a:cs typeface="LM Roman 12 Regular"/>
              </a:rPr>
              <a:t>Lila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 err="1">
                <a:latin typeface="LM Roman 12 Regular"/>
                <a:cs typeface="LM Roman 12 Regular"/>
              </a:rPr>
              <a:t>Beh</a:t>
            </a:r>
            <a:r>
              <a:rPr lang="fr-FR" sz="2400" dirty="0">
                <a:latin typeface="LM Roman 12 Regular"/>
                <a:cs typeface="LM Roman 12 Regular"/>
              </a:rPr>
              <a:t> non, ça ne va pas comme ça, il faut distribuer.</a:t>
            </a:r>
          </a:p>
          <a:p>
            <a:r>
              <a:rPr lang="fr-FR" sz="2400" b="1" dirty="0" err="1" smtClean="0">
                <a:latin typeface="LM Roman 12 Regular"/>
                <a:cs typeface="LM Roman 12 Regular"/>
              </a:rPr>
              <a:t>Houria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Le "a" c’est n’importe quel nombre ? Et si je prends 6.5 par exemple, </a:t>
            </a:r>
            <a:r>
              <a:rPr lang="fr-FR" sz="2400" dirty="0" smtClean="0">
                <a:latin typeface="LM Roman 12 Regular"/>
                <a:cs typeface="LM Roman 12 Regular"/>
              </a:rPr>
              <a:t>cela va </a:t>
            </a:r>
            <a:r>
              <a:rPr lang="fr-FR" sz="2400" dirty="0">
                <a:latin typeface="LM Roman 12 Regular"/>
                <a:cs typeface="LM Roman 12 Regular"/>
              </a:rPr>
              <a:t>marcher ?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Malek. </a:t>
            </a:r>
            <a:r>
              <a:rPr lang="fr-FR" sz="2400" dirty="0">
                <a:latin typeface="LM Roman 12 Regular"/>
                <a:cs typeface="LM Roman 12 Regular"/>
              </a:rPr>
              <a:t>Essaie !</a:t>
            </a:r>
          </a:p>
          <a:p>
            <a:r>
              <a:rPr lang="fr-FR" sz="2400" b="1" dirty="0" err="1">
                <a:latin typeface="LM Roman 12 Regular"/>
                <a:cs typeface="LM Roman 12 Regular"/>
              </a:rPr>
              <a:t>Houria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J’ai essayé !</a:t>
            </a:r>
          </a:p>
          <a:p>
            <a:r>
              <a:rPr lang="fr-FR" sz="2400" b="1" dirty="0" smtClean="0">
                <a:latin typeface="LM Roman 12 Regular"/>
                <a:cs typeface="LM Roman 12 Regular"/>
              </a:rPr>
              <a:t>Farid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Je propose de </a:t>
            </a:r>
            <a:r>
              <a:rPr lang="fr-FR" sz="2400" dirty="0" smtClean="0">
                <a:latin typeface="LM Roman 12 Regular"/>
                <a:cs typeface="LM Roman 12 Regular"/>
              </a:rPr>
              <a:t>prendre </a:t>
            </a:r>
            <a:r>
              <a:rPr lang="fr-FR" sz="2400" dirty="0">
                <a:latin typeface="LM Roman 12 Regular"/>
                <a:cs typeface="LM Roman 12 Regular"/>
              </a:rPr>
              <a:t>un nombre compliqué, prenons π</a:t>
            </a:r>
            <a:r>
              <a:rPr lang="fr-FR" sz="2400" dirty="0" smtClean="0">
                <a:latin typeface="LM Roman 12 Regular"/>
                <a:cs typeface="LM Roman 12 Regular"/>
              </a:rPr>
              <a:t>, </a:t>
            </a:r>
            <a:r>
              <a:rPr lang="fr-FR" sz="2400" dirty="0">
                <a:latin typeface="LM Roman 12 Regular"/>
                <a:cs typeface="LM Roman 12 Regular"/>
              </a:rPr>
              <a:t>un nombre très </a:t>
            </a:r>
            <a:r>
              <a:rPr lang="fr-FR" sz="2400" dirty="0" smtClean="0">
                <a:latin typeface="LM Roman 12 Regular"/>
                <a:cs typeface="LM Roman 12 Regular"/>
              </a:rPr>
              <a:t>très long</a:t>
            </a:r>
            <a:r>
              <a:rPr lang="fr-FR" sz="2400" dirty="0">
                <a:latin typeface="LM Roman 12 Regular"/>
                <a:cs typeface="LM Roman 12 Regular"/>
              </a:rPr>
              <a:t>.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Clark. </a:t>
            </a:r>
            <a:r>
              <a:rPr lang="fr-FR" sz="2400" dirty="0">
                <a:latin typeface="LM Roman 12 Regular"/>
                <a:cs typeface="LM Roman 12 Regular"/>
              </a:rPr>
              <a:t>Mais </a:t>
            </a:r>
            <a:r>
              <a:rPr lang="fr-FR" sz="2400" dirty="0" smtClean="0">
                <a:latin typeface="LM Roman 12 Regular"/>
                <a:cs typeface="LM Roman 12 Regular"/>
              </a:rPr>
              <a:t>π </a:t>
            </a:r>
            <a:r>
              <a:rPr lang="fr-FR" sz="2400" dirty="0">
                <a:latin typeface="LM Roman 12 Regular"/>
                <a:cs typeface="LM Roman 12 Regular"/>
              </a:rPr>
              <a:t>est une écriture simplifiée.</a:t>
            </a:r>
          </a:p>
          <a:p>
            <a:r>
              <a:rPr lang="fr-FR" sz="2400" b="1" dirty="0" err="1">
                <a:latin typeface="LM Roman 12 Regular"/>
                <a:cs typeface="LM Roman 12 Regular"/>
              </a:rPr>
              <a:t>Houria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On a simplifié  !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Enseignant. </a:t>
            </a:r>
            <a:r>
              <a:rPr lang="fr-FR" sz="2400" dirty="0">
                <a:latin typeface="LM Roman 12 Regular"/>
                <a:cs typeface="LM Roman 12 Regular"/>
              </a:rPr>
              <a:t>C’est quoi qui est simplifié </a:t>
            </a:r>
            <a:r>
              <a:rPr lang="fr-FR" sz="2400" dirty="0" smtClean="0">
                <a:latin typeface="LM Roman 12 Regular"/>
                <a:cs typeface="LM Roman 12 Regular"/>
              </a:rPr>
              <a:t>dans </a:t>
            </a:r>
            <a:r>
              <a:rPr lang="fr-FR" sz="2400" dirty="0">
                <a:latin typeface="LM Roman 12 Regular"/>
                <a:cs typeface="LM Roman 12 Regular"/>
              </a:rPr>
              <a:t>π</a:t>
            </a:r>
            <a:r>
              <a:rPr lang="fr-FR" sz="2400" dirty="0" smtClean="0">
                <a:latin typeface="LM Roman 12 Regular"/>
                <a:cs typeface="LM Roman 12 Regular"/>
              </a:rPr>
              <a:t>  </a:t>
            </a:r>
            <a:r>
              <a:rPr lang="fr-FR" sz="2400" dirty="0">
                <a:latin typeface="LM Roman 12 Regular"/>
                <a:cs typeface="LM Roman 12 Regular"/>
              </a:rPr>
              <a:t>?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Clark. </a:t>
            </a:r>
            <a:r>
              <a:rPr lang="fr-FR" sz="2400" dirty="0">
                <a:latin typeface="LM Roman 12 Regular"/>
                <a:cs typeface="LM Roman 12 Regular"/>
              </a:rPr>
              <a:t>L’écriture 3,1415...</a:t>
            </a:r>
          </a:p>
          <a:p>
            <a:r>
              <a:rPr lang="fr-FR" sz="2400" b="1" dirty="0">
                <a:latin typeface="LM Roman 12 Regular"/>
                <a:cs typeface="LM Roman 12 Regular"/>
              </a:rPr>
              <a:t>Enseignant. </a:t>
            </a:r>
            <a:r>
              <a:rPr lang="fr-FR" sz="2400" dirty="0">
                <a:latin typeface="LM Roman 12 Regular"/>
                <a:cs typeface="LM Roman 12 Regular"/>
              </a:rPr>
              <a:t>Mais le nombre en lui-même c’est π</a:t>
            </a:r>
            <a:r>
              <a:rPr lang="fr-FR" sz="2400" dirty="0" smtClean="0">
                <a:latin typeface="LM Roman 12 Regular"/>
                <a:cs typeface="LM Roman 12 Regular"/>
              </a:rPr>
              <a:t>.</a:t>
            </a:r>
            <a:endParaRPr lang="fr-FR" sz="2400" dirty="0">
              <a:latin typeface="LM Roman 12 Regular"/>
              <a:cs typeface="LM Roman 12 Regular"/>
            </a:endParaRPr>
          </a:p>
          <a:p>
            <a:r>
              <a:rPr lang="mr-IN" sz="2400" dirty="0" smtClean="0">
                <a:latin typeface="LM Roman 12 Regular"/>
                <a:cs typeface="LM Roman 12 Regular"/>
              </a:rPr>
              <a:t>[…]</a:t>
            </a:r>
            <a:endParaRPr lang="mr-IN" sz="2400" dirty="0">
              <a:latin typeface="LM Roman 12 Regular"/>
              <a:cs typeface="LM Roman 12 Regular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06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280981"/>
            <a:ext cx="9007141" cy="6370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b="1" dirty="0" smtClean="0">
              <a:latin typeface="LM Roman 12 Regular"/>
              <a:cs typeface="LM Roman 12 Regular"/>
            </a:endParaRPr>
          </a:p>
          <a:p>
            <a:endParaRPr lang="fr-FR" sz="2400" b="1" dirty="0" smtClean="0">
              <a:latin typeface="LM Roman 12 Regular"/>
              <a:cs typeface="LM Roman 12 Regular"/>
            </a:endParaRPr>
          </a:p>
          <a:p>
            <a:r>
              <a:rPr lang="fr-FR" sz="2400" b="1" dirty="0" smtClean="0">
                <a:latin typeface="LM Roman 12 Regular"/>
                <a:cs typeface="LM Roman 12 Regular"/>
              </a:rPr>
              <a:t>Farid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Pour tous les nombres, cela marche ! On obtiendra toujours 1.</a:t>
            </a:r>
            <a:endParaRPr lang="fr-FR" sz="2400" dirty="0" smtClean="0">
              <a:latin typeface="LM Roman 12 Regular"/>
              <a:cs typeface="LM Roman 12 Regular"/>
            </a:endParaRPr>
          </a:p>
          <a:p>
            <a:r>
              <a:rPr lang="fr-FR" sz="2400" b="1" dirty="0" smtClean="0">
                <a:latin typeface="LM Roman 12 Regular"/>
                <a:cs typeface="LM Roman 12 Regular"/>
              </a:rPr>
              <a:t>Lila</a:t>
            </a:r>
            <a:r>
              <a:rPr lang="fr-FR" sz="2400" b="1" dirty="0">
                <a:latin typeface="LM Roman 12 Regular"/>
                <a:cs typeface="LM Roman 12 Regular"/>
              </a:rPr>
              <a:t>. </a:t>
            </a:r>
            <a:r>
              <a:rPr lang="fr-FR" sz="2400" dirty="0">
                <a:latin typeface="LM Roman 12 Regular"/>
                <a:cs typeface="LM Roman 12 Regular"/>
              </a:rPr>
              <a:t>Je ne sais pas. Je dirais les deux solutions.</a:t>
            </a:r>
          </a:p>
          <a:p>
            <a:r>
              <a:rPr lang="it-IT" sz="2400" b="1" dirty="0" err="1">
                <a:latin typeface="LM Roman 12 Regular"/>
                <a:cs typeface="LM Roman 12 Regular"/>
              </a:rPr>
              <a:t>Houria</a:t>
            </a:r>
            <a:r>
              <a:rPr lang="it-IT" sz="2400" b="1" dirty="0">
                <a:latin typeface="LM Roman 12 Regular"/>
                <a:cs typeface="LM Roman 12 Regular"/>
              </a:rPr>
              <a:t>. </a:t>
            </a:r>
            <a:r>
              <a:rPr lang="it-IT" sz="2400" dirty="0">
                <a:latin typeface="LM Roman 12 Regular"/>
                <a:cs typeface="LM Roman 12 Regular"/>
              </a:rPr>
              <a:t>...</a:t>
            </a:r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sz="2400" dirty="0"/>
          </a:p>
          <a:p>
            <a:r>
              <a:rPr lang="fr-FR" sz="2400" dirty="0" smtClean="0">
                <a:latin typeface="LM Roman 12 Italic"/>
                <a:cs typeface="LM Roman 12 Italic"/>
              </a:rPr>
              <a:t>Un </a:t>
            </a:r>
            <a:r>
              <a:rPr lang="fr-FR" sz="2400" dirty="0">
                <a:latin typeface="LM Roman 12 Italic"/>
                <a:cs typeface="LM Roman 12 Italic"/>
              </a:rPr>
              <a:t>élève, Hamid, souhaitant que tous repartent convaincus se rend au tableau </a:t>
            </a:r>
            <a:r>
              <a:rPr lang="fr-FR" sz="2400" dirty="0" smtClean="0">
                <a:latin typeface="LM Roman 12 Italic"/>
                <a:cs typeface="LM Roman 12 Italic"/>
              </a:rPr>
              <a:t>et développe </a:t>
            </a:r>
            <a:r>
              <a:rPr lang="fr-FR" sz="2400" dirty="0">
                <a:latin typeface="LM Roman 12 Italic"/>
                <a:cs typeface="LM Roman 12 Italic"/>
              </a:rPr>
              <a:t>le calcul entièrement. (Argumenter</a:t>
            </a:r>
            <a:r>
              <a:rPr lang="fr-FR" sz="2400" dirty="0" smtClean="0">
                <a:latin typeface="LM Roman 12 Italic"/>
                <a:cs typeface="LM Roman 12 Italic"/>
              </a:rPr>
              <a:t>)</a:t>
            </a:r>
          </a:p>
          <a:p>
            <a:endParaRPr lang="fr-FR" sz="2400" dirty="0" smtClean="0"/>
          </a:p>
          <a:p>
            <a:r>
              <a:rPr lang="mr-IN" sz="2400" dirty="0" smtClean="0">
                <a:latin typeface="LM Roman 12 Regular"/>
                <a:cs typeface="LM Roman 12 Regular"/>
              </a:rPr>
              <a:t>A=</a:t>
            </a:r>
            <a:r>
              <a:rPr lang="fr-FR" sz="2400" dirty="0" smtClean="0">
                <a:latin typeface="LM Roman 12 Regular"/>
                <a:cs typeface="LM Roman 12 Regular"/>
              </a:rPr>
              <a:t> (</a:t>
            </a:r>
            <a:r>
              <a:rPr lang="mr-IN" sz="2400" dirty="0" smtClean="0">
                <a:latin typeface="LM Roman 12 Regular"/>
                <a:cs typeface="LM Roman 12 Regular"/>
              </a:rPr>
              <a:t>345678900 </a:t>
            </a:r>
            <a:r>
              <a:rPr lang="mr-IN" sz="2400" dirty="0">
                <a:latin typeface="LM Roman 12 Regular"/>
                <a:cs typeface="LM Roman 12 Regular"/>
              </a:rPr>
              <a:t>+ </a:t>
            </a:r>
            <a:r>
              <a:rPr lang="mr-IN" sz="2400" dirty="0" smtClean="0">
                <a:latin typeface="LM Roman 12 Regular"/>
                <a:cs typeface="LM Roman 12 Regular"/>
              </a:rPr>
              <a:t>1</a:t>
            </a:r>
            <a:r>
              <a:rPr lang="fr-FR" sz="2400" dirty="0" smtClean="0">
                <a:latin typeface="LM Roman 12 Regular"/>
                <a:cs typeface="LM Roman 12 Regular"/>
              </a:rPr>
              <a:t>)</a:t>
            </a:r>
            <a:r>
              <a:rPr lang="mr-IN" sz="2400" baseline="30000" dirty="0" smtClean="0">
                <a:latin typeface="LM Roman 12 Regular"/>
                <a:cs typeface="LM Roman 12 Regular"/>
              </a:rPr>
              <a:t>2</a:t>
            </a:r>
            <a:r>
              <a:rPr lang="fr-FR" sz="2400" baseline="30000" dirty="0" smtClean="0">
                <a:latin typeface="LM Roman 12 Regular"/>
                <a:cs typeface="LM Roman 12 Regular"/>
              </a:rPr>
              <a:t> </a:t>
            </a:r>
            <a:r>
              <a:rPr lang="mr-IN" sz="2400" dirty="0" smtClean="0">
                <a:latin typeface="LM Roman 12 Regular"/>
                <a:cs typeface="LM Roman 12 Regular"/>
              </a:rPr>
              <a:t>–</a:t>
            </a:r>
            <a:r>
              <a:rPr lang="fr-FR" sz="2400" dirty="0" smtClean="0">
                <a:latin typeface="LM Roman 12 Regular"/>
                <a:cs typeface="LM Roman 12 Regular"/>
              </a:rPr>
              <a:t> (</a:t>
            </a:r>
            <a:r>
              <a:rPr lang="mr-IN" sz="2400" dirty="0" smtClean="0">
                <a:latin typeface="LM Roman 12 Regular"/>
                <a:cs typeface="LM Roman 12 Regular"/>
              </a:rPr>
              <a:t>345678900 </a:t>
            </a:r>
            <a:r>
              <a:rPr lang="fr-FR" sz="2400" dirty="0" smtClean="0">
                <a:latin typeface="LM Roman 12 Regular"/>
                <a:cs typeface="LM Roman 12 Regular"/>
              </a:rPr>
              <a:t>. </a:t>
            </a:r>
            <a:r>
              <a:rPr lang="mr-IN" sz="2400" dirty="0" smtClean="0">
                <a:latin typeface="LM Roman 12 Regular"/>
                <a:cs typeface="LM Roman 12 Regular"/>
              </a:rPr>
              <a:t>345678900 </a:t>
            </a:r>
            <a:r>
              <a:rPr lang="mr-IN" sz="2400" dirty="0">
                <a:latin typeface="LM Roman 12 Regular"/>
                <a:cs typeface="LM Roman 12 Regular"/>
              </a:rPr>
              <a:t>+ </a:t>
            </a:r>
            <a:r>
              <a:rPr lang="mr-IN" sz="2400" dirty="0" smtClean="0">
                <a:latin typeface="LM Roman 12 Regular"/>
                <a:cs typeface="LM Roman 12 Regular"/>
              </a:rPr>
              <a:t>2</a:t>
            </a:r>
            <a:r>
              <a:rPr lang="fr-FR" sz="2400" dirty="0" smtClean="0">
                <a:latin typeface="LM Roman 12 Regular"/>
                <a:cs typeface="LM Roman 12 Regular"/>
              </a:rPr>
              <a:t>)</a:t>
            </a:r>
          </a:p>
          <a:p>
            <a:r>
              <a:rPr lang="mr-IN" sz="2400" dirty="0">
                <a:latin typeface="LM Roman 12 Regular"/>
                <a:cs typeface="LM Roman 12 Regular"/>
              </a:rPr>
              <a:t>[…</a:t>
            </a:r>
            <a:r>
              <a:rPr lang="mr-IN" sz="2400" dirty="0" smtClean="0">
                <a:latin typeface="LM Roman 12 Regular"/>
                <a:cs typeface="LM Roman 12 Regular"/>
              </a:rPr>
              <a:t>]</a:t>
            </a:r>
          </a:p>
          <a:p>
            <a:r>
              <a:rPr lang="de-DE" sz="2400" b="1" dirty="0" smtClean="0">
                <a:latin typeface="LM Roman 12 Regular"/>
                <a:cs typeface="LM Roman 12 Regular"/>
              </a:rPr>
              <a:t>Hamid</a:t>
            </a:r>
            <a:r>
              <a:rPr lang="de-DE" sz="2400" b="1" dirty="0">
                <a:latin typeface="LM Roman 12 Regular"/>
                <a:cs typeface="LM Roman 12 Regular"/>
              </a:rPr>
              <a:t>. </a:t>
            </a:r>
            <a:r>
              <a:rPr lang="de-DE" sz="2400" dirty="0">
                <a:latin typeface="LM Roman 12 Regular"/>
                <a:cs typeface="LM Roman 12 Regular"/>
              </a:rPr>
              <a:t>Et </a:t>
            </a:r>
            <a:r>
              <a:rPr lang="de-DE" sz="2400" dirty="0" err="1">
                <a:latin typeface="LM Roman 12 Regular"/>
                <a:cs typeface="LM Roman 12 Regular"/>
              </a:rPr>
              <a:t>qu’est-ce</a:t>
            </a:r>
            <a:r>
              <a:rPr lang="de-DE" sz="2400" dirty="0">
                <a:latin typeface="LM Roman 12 Regular"/>
                <a:cs typeface="LM Roman 12 Regular"/>
              </a:rPr>
              <a:t> </a:t>
            </a:r>
            <a:r>
              <a:rPr lang="de-DE" sz="2400" dirty="0" err="1">
                <a:latin typeface="LM Roman 12 Regular"/>
                <a:cs typeface="LM Roman 12 Regular"/>
              </a:rPr>
              <a:t>qui</a:t>
            </a:r>
            <a:r>
              <a:rPr lang="de-DE" sz="2400" dirty="0">
                <a:latin typeface="LM Roman 12 Regular"/>
                <a:cs typeface="LM Roman 12 Regular"/>
              </a:rPr>
              <a:t> </a:t>
            </a:r>
            <a:r>
              <a:rPr lang="de-DE" sz="2400" dirty="0" err="1">
                <a:latin typeface="LM Roman 12 Regular"/>
                <a:cs typeface="LM Roman 12 Regular"/>
              </a:rPr>
              <a:t>nous</a:t>
            </a:r>
            <a:r>
              <a:rPr lang="de-DE" sz="2400" dirty="0">
                <a:latin typeface="LM Roman 12 Regular"/>
                <a:cs typeface="LM Roman 12 Regular"/>
              </a:rPr>
              <a:t> </a:t>
            </a:r>
            <a:r>
              <a:rPr lang="de-DE" sz="2400" dirty="0" err="1">
                <a:latin typeface="LM Roman 12 Regular"/>
                <a:cs typeface="LM Roman 12 Regular"/>
              </a:rPr>
              <a:t>reste</a:t>
            </a:r>
            <a:r>
              <a:rPr lang="de-DE" sz="2400" dirty="0">
                <a:latin typeface="LM Roman 12 Regular"/>
                <a:cs typeface="LM Roman 12 Regular"/>
              </a:rPr>
              <a:t> à la </a:t>
            </a:r>
            <a:r>
              <a:rPr lang="de-DE" sz="2400" dirty="0" err="1">
                <a:latin typeface="LM Roman 12 Regular"/>
                <a:cs typeface="LM Roman 12 Regular"/>
              </a:rPr>
              <a:t>fin</a:t>
            </a:r>
            <a:r>
              <a:rPr lang="de-DE" sz="2400" dirty="0">
                <a:latin typeface="LM Roman 12 Regular"/>
                <a:cs typeface="LM Roman 12 Regular"/>
              </a:rPr>
              <a:t> </a:t>
            </a:r>
            <a:r>
              <a:rPr lang="de-DE" sz="2400" dirty="0" smtClean="0">
                <a:latin typeface="LM Roman 12 Regular"/>
                <a:cs typeface="LM Roman 12 Regular"/>
              </a:rPr>
              <a:t>? Il </a:t>
            </a:r>
            <a:r>
              <a:rPr lang="de-DE" sz="2400" dirty="0" err="1">
                <a:latin typeface="LM Roman 12 Regular"/>
                <a:cs typeface="LM Roman 12 Regular"/>
              </a:rPr>
              <a:t>nous</a:t>
            </a:r>
            <a:r>
              <a:rPr lang="de-DE" sz="2400" dirty="0">
                <a:latin typeface="LM Roman 12 Regular"/>
                <a:cs typeface="LM Roman 12 Regular"/>
              </a:rPr>
              <a:t> </a:t>
            </a:r>
            <a:r>
              <a:rPr lang="de-DE" sz="2400" dirty="0" err="1">
                <a:latin typeface="LM Roman 12 Regular"/>
                <a:cs typeface="LM Roman 12 Regular"/>
              </a:rPr>
              <a:t>reste</a:t>
            </a:r>
            <a:r>
              <a:rPr lang="de-DE" sz="2400" dirty="0">
                <a:latin typeface="LM Roman 12 Regular"/>
                <a:cs typeface="LM Roman 12 Regular"/>
              </a:rPr>
              <a:t> 1.</a:t>
            </a:r>
          </a:p>
          <a:p>
            <a:r>
              <a:rPr lang="de-DE" sz="2400" b="1" dirty="0">
                <a:latin typeface="LM Roman 12 Regular"/>
                <a:cs typeface="LM Roman 12 Regular"/>
              </a:rPr>
              <a:t>Lila. </a:t>
            </a:r>
            <a:r>
              <a:rPr lang="de-DE" sz="2400" dirty="0">
                <a:latin typeface="LM Roman 12 Regular"/>
                <a:cs typeface="LM Roman 12 Regular"/>
              </a:rPr>
              <a:t>Je </a:t>
            </a:r>
            <a:r>
              <a:rPr lang="de-DE" sz="2400" dirty="0" err="1">
                <a:latin typeface="LM Roman 12 Regular"/>
                <a:cs typeface="LM Roman 12 Regular"/>
              </a:rPr>
              <a:t>suis</a:t>
            </a:r>
            <a:r>
              <a:rPr lang="de-DE" sz="2400" dirty="0">
                <a:latin typeface="LM Roman 12 Regular"/>
                <a:cs typeface="LM Roman 12 Regular"/>
              </a:rPr>
              <a:t> </a:t>
            </a:r>
            <a:r>
              <a:rPr lang="de-DE" sz="2400" dirty="0" err="1">
                <a:latin typeface="LM Roman 12 Regular"/>
                <a:cs typeface="LM Roman 12 Regular"/>
              </a:rPr>
              <a:t>convaincue</a:t>
            </a:r>
            <a:r>
              <a:rPr lang="de-DE" sz="2400" dirty="0" smtClean="0">
                <a:latin typeface="LM Roman 12 Regular"/>
                <a:cs typeface="LM Roman 12 Regular"/>
              </a:rPr>
              <a:t>.</a:t>
            </a:r>
          </a:p>
          <a:p>
            <a:endParaRPr lang="de-DE" sz="2400" dirty="0" smtClean="0"/>
          </a:p>
          <a:p>
            <a:r>
              <a:rPr lang="fr-FR" sz="2400" dirty="0" err="1" smtClean="0">
                <a:latin typeface="LM Roman 12 Italic"/>
                <a:cs typeface="LM Roman 12 Italic"/>
              </a:rPr>
              <a:t>Houria</a:t>
            </a:r>
            <a:r>
              <a:rPr lang="fr-FR" sz="2400" dirty="0">
                <a:latin typeface="LM Roman 12 Italic"/>
                <a:cs typeface="LM Roman 12 Italic"/>
              </a:rPr>
              <a:t>, elle, n’arrive pas à se défaire du résultat affiché par sa calculatrice.</a:t>
            </a:r>
          </a:p>
        </p:txBody>
      </p:sp>
    </p:spTree>
    <p:extLst>
      <p:ext uri="{BB962C8B-B14F-4D97-AF65-F5344CB8AC3E}">
        <p14:creationId xmlns:p14="http://schemas.microsoft.com/office/powerpoint/2010/main" val="209801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2787"/>
            <a:ext cx="9144000" cy="942088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400" dirty="0" smtClean="0">
                <a:latin typeface="LM Roman 12 Bold"/>
                <a:cs typeface="LM Roman 12 Bold"/>
              </a:rPr>
              <a:t>Un outil épistémologique inattendu</a:t>
            </a:r>
            <a:endParaRPr lang="fr-FR" sz="440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662142"/>
            <a:ext cx="7313613" cy="4056062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dirty="0">
                <a:latin typeface="LM Roman 12 Regular"/>
                <a:cs typeface="LM Roman 12 Regular"/>
              </a:rPr>
              <a:t>L</a:t>
            </a:r>
            <a:r>
              <a:rPr lang="fr-FR" dirty="0" smtClean="0">
                <a:latin typeface="LM Roman 12 Regular"/>
                <a:cs typeface="LM Roman 12 Regular"/>
              </a:rPr>
              <a:t>aisser </a:t>
            </a:r>
            <a:r>
              <a:rPr lang="fr-FR" dirty="0">
                <a:latin typeface="LM Roman 12 Regular"/>
                <a:cs typeface="LM Roman 12 Regular"/>
              </a:rPr>
              <a:t>la responsabilité scientifique aux élèves, c’est se donner l’occasion de </a:t>
            </a:r>
            <a:r>
              <a:rPr lang="fr-FR" dirty="0" smtClean="0">
                <a:latin typeface="LM Roman 12 Regular"/>
                <a:cs typeface="LM Roman 12 Regular"/>
              </a:rPr>
              <a:t>les observer </a:t>
            </a:r>
            <a:r>
              <a:rPr lang="fr-FR" dirty="0">
                <a:latin typeface="LM Roman 12 Regular"/>
                <a:cs typeface="LM Roman 12 Regular"/>
              </a:rPr>
              <a:t>d’une autre manière</a:t>
            </a:r>
            <a:r>
              <a:rPr lang="fr-FR" dirty="0" smtClean="0">
                <a:latin typeface="LM Roman 12 Regular"/>
                <a:cs typeface="LM Roman 12 Regular"/>
              </a:rPr>
              <a:t>.</a:t>
            </a:r>
          </a:p>
          <a:p>
            <a:pPr marL="0" indent="0">
              <a:buNone/>
            </a:pPr>
            <a:endParaRPr lang="fr-FR" dirty="0" smtClean="0">
              <a:latin typeface="LM Roman 12 Regular"/>
              <a:cs typeface="LM Roman 12 Regular"/>
            </a:endParaRPr>
          </a:p>
          <a:p>
            <a:pPr>
              <a:buFont typeface="Wingdings" charset="2"/>
              <a:buChar char="§"/>
            </a:pPr>
            <a:r>
              <a:rPr lang="fr-FR" dirty="0">
                <a:latin typeface="LM Roman 12 Regular"/>
                <a:cs typeface="LM Roman 12 Regular"/>
              </a:rPr>
              <a:t>Et là, pour le professeur, c’est découvrir ses élèves sous une autre facette. Les </a:t>
            </a:r>
            <a:r>
              <a:rPr lang="fr-FR" dirty="0" smtClean="0">
                <a:latin typeface="LM Roman 12 Regular"/>
                <a:cs typeface="LM Roman 12 Regular"/>
              </a:rPr>
              <a:t>difficultés les </a:t>
            </a:r>
            <a:r>
              <a:rPr lang="fr-FR" dirty="0">
                <a:latin typeface="LM Roman 12 Regular"/>
                <a:cs typeface="LM Roman 12 Regular"/>
              </a:rPr>
              <a:t>plus profondes, en matière de raisonnement logique, de contenus mathématiques</a:t>
            </a:r>
            <a:r>
              <a:rPr lang="fr-FR" dirty="0" smtClean="0">
                <a:latin typeface="LM Roman 12 Regular"/>
                <a:cs typeface="LM Roman 12 Regular"/>
              </a:rPr>
              <a:t>, de </a:t>
            </a:r>
            <a:r>
              <a:rPr lang="fr-FR" dirty="0">
                <a:latin typeface="LM Roman 12 Regular"/>
                <a:cs typeface="LM Roman 12 Regular"/>
              </a:rPr>
              <a:t>prérequis, sont exposées</a:t>
            </a:r>
            <a:r>
              <a:rPr lang="fr-FR" dirty="0" smtClean="0">
                <a:latin typeface="LM Roman 12 Regular"/>
                <a:cs typeface="LM Roman 12 Regular"/>
              </a:rPr>
              <a:t>.</a:t>
            </a:r>
          </a:p>
          <a:p>
            <a:pPr>
              <a:buFont typeface="Wingdings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524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6786" y="487026"/>
            <a:ext cx="8861159" cy="6370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LM Roman 12 Regular"/>
                <a:cs typeface="LM Roman 12 Regular"/>
              </a:rPr>
              <a:t>Des réactions inattendues:</a:t>
            </a: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sz="2400" dirty="0">
              <a:latin typeface="LM Roman 12 Regular"/>
              <a:cs typeface="LM Roman 12 Regular"/>
            </a:endParaRPr>
          </a:p>
          <a:p>
            <a:pPr marL="342900" indent="-342900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Que </a:t>
            </a:r>
            <a:r>
              <a:rPr lang="fr-FR" sz="2400" dirty="0">
                <a:latin typeface="LM Roman 12 Regular"/>
                <a:cs typeface="LM Roman 12 Regular"/>
              </a:rPr>
              <a:t>le </a:t>
            </a:r>
            <a:r>
              <a:rPr lang="fr-FR" sz="2400" dirty="0" smtClean="0">
                <a:latin typeface="LM Roman 12 Regular"/>
                <a:cs typeface="LM Roman 12 Regular"/>
              </a:rPr>
              <a:t>calcul </a:t>
            </a:r>
            <a:r>
              <a:rPr lang="is-IS" sz="2400" dirty="0">
                <a:latin typeface="LM Roman 12 Regular"/>
                <a:cs typeface="LM Roman 12 Regular"/>
              </a:rPr>
              <a:t>345678901</a:t>
            </a:r>
            <a:r>
              <a:rPr lang="is-IS" sz="2400" baseline="30000" dirty="0">
                <a:latin typeface="LM Roman 12 Regular"/>
                <a:cs typeface="LM Roman 12 Regular"/>
              </a:rPr>
              <a:t>2</a:t>
            </a:r>
            <a:r>
              <a:rPr lang="is-IS" sz="2400" dirty="0">
                <a:latin typeface="LM Roman 12 Regular"/>
                <a:cs typeface="LM Roman 12 Regular"/>
              </a:rPr>
              <a:t>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is-IS" sz="2400" dirty="0">
                <a:latin typeface="LM Roman 12 Regular"/>
                <a:cs typeface="LM Roman 12 Regular"/>
              </a:rPr>
              <a:t> 345678900 . 345678902 </a:t>
            </a:r>
            <a:r>
              <a:rPr lang="fr-FR" sz="2400" dirty="0" smtClean="0">
                <a:latin typeface="LM Roman 12 Regular"/>
                <a:cs typeface="LM Roman 12 Regular"/>
              </a:rPr>
              <a:t> nécessiterait </a:t>
            </a:r>
            <a:r>
              <a:rPr lang="fr-FR" sz="2400" dirty="0">
                <a:latin typeface="LM Roman 12 Regular"/>
                <a:cs typeface="LM Roman 12 Regular"/>
              </a:rPr>
              <a:t>des parenthèses</a:t>
            </a:r>
            <a:r>
              <a:rPr lang="fr-FR" sz="2400" dirty="0" smtClean="0">
                <a:latin typeface="LM Roman 12 Regular"/>
                <a:cs typeface="LM Roman 12 Regular"/>
              </a:rPr>
              <a:t>, sinon les </a:t>
            </a:r>
            <a:r>
              <a:rPr lang="fr-FR" sz="2400" dirty="0">
                <a:latin typeface="LM Roman 12 Regular"/>
                <a:cs typeface="LM Roman 12 Regular"/>
              </a:rPr>
              <a:t>deux expressions ne </a:t>
            </a:r>
            <a:r>
              <a:rPr lang="fr-FR" sz="2400" dirty="0" smtClean="0">
                <a:latin typeface="LM Roman 12 Regular"/>
                <a:cs typeface="LM Roman 12 Regular"/>
              </a:rPr>
              <a:t>donneraient pas </a:t>
            </a:r>
            <a:r>
              <a:rPr lang="fr-FR" sz="2400" dirty="0">
                <a:latin typeface="LM Roman 12 Regular"/>
                <a:cs typeface="LM Roman 12 Regular"/>
              </a:rPr>
              <a:t>le même résultat (et pas seulement avec la calculatrice)</a:t>
            </a:r>
            <a:r>
              <a:rPr lang="fr-FR" sz="2400" dirty="0" smtClean="0">
                <a:latin typeface="LM Roman 12 Regular"/>
                <a:cs typeface="LM Roman 12 Regular"/>
              </a:rPr>
              <a:t>.</a:t>
            </a: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pPr marL="342900" indent="-342900">
              <a:buFont typeface="Wingdings" charset="2"/>
              <a:buChar char="§"/>
            </a:pPr>
            <a:endParaRPr lang="fr-FR" sz="2400" dirty="0">
              <a:latin typeface="LM Roman 12 Regular"/>
              <a:cs typeface="LM Roman 12 Regular"/>
            </a:endParaRPr>
          </a:p>
          <a:p>
            <a:pPr marL="342900" indent="-342900">
              <a:buFont typeface="Wingdings" charset="2"/>
              <a:buChar char="§"/>
            </a:pPr>
            <a:r>
              <a:rPr lang="fr-FR" sz="2400" smtClean="0">
                <a:latin typeface="LM Roman 12 Regular"/>
                <a:cs typeface="LM Roman 12 Regular"/>
              </a:rPr>
              <a:t>Que π est </a:t>
            </a:r>
            <a:r>
              <a:rPr lang="fr-FR" sz="2400" dirty="0">
                <a:latin typeface="LM Roman 12 Regular"/>
                <a:cs typeface="LM Roman 12 Regular"/>
              </a:rPr>
              <a:t>l’écriture simplifiée de 3,1415... </a:t>
            </a:r>
            <a:r>
              <a:rPr lang="fr-FR" sz="2400" dirty="0" smtClean="0">
                <a:latin typeface="LM Roman 12 Regular"/>
                <a:cs typeface="LM Roman 12 Regular"/>
              </a:rPr>
              <a:t>.</a:t>
            </a:r>
          </a:p>
          <a:p>
            <a:endParaRPr lang="fr-FR" sz="2400" dirty="0" smtClean="0">
              <a:latin typeface="LM Roman 12 Regular"/>
              <a:cs typeface="LM Roman 12 Regular"/>
            </a:endParaRPr>
          </a:p>
          <a:p>
            <a:pPr marL="342900" indent="-342900">
              <a:buFont typeface="Wingdings" charset="2"/>
              <a:buChar char="§"/>
            </a:pPr>
            <a:endParaRPr lang="fr-FR" sz="2400" dirty="0">
              <a:latin typeface="LM Roman 12 Regular"/>
              <a:cs typeface="LM Roman 12 Regular"/>
            </a:endParaRPr>
          </a:p>
          <a:p>
            <a:pPr marL="342900" indent="-342900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Que </a:t>
            </a:r>
            <a:r>
              <a:rPr lang="fr-FR" sz="2400" dirty="0">
                <a:latin typeface="LM Roman 12 Regular"/>
                <a:cs typeface="LM Roman 12 Regular"/>
              </a:rPr>
              <a:t>la généralisation a</a:t>
            </a:r>
            <a:r>
              <a:rPr lang="fr-FR" sz="2400" baseline="30000" dirty="0">
                <a:latin typeface="LM Roman 12 Regular"/>
                <a:cs typeface="LM Roman 12 Regular"/>
              </a:rPr>
              <a:t>2</a:t>
            </a:r>
            <a:r>
              <a:rPr lang="is-IS" sz="2400" dirty="0">
                <a:latin typeface="LM Roman 12 Regular"/>
                <a:cs typeface="LM Roman 12 Regular"/>
              </a:rPr>
              <a:t>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fr-FR" sz="2400" dirty="0">
                <a:latin typeface="LM Roman 12 Regular"/>
                <a:cs typeface="LM Roman 12 Regular"/>
              </a:rPr>
              <a:t> </a:t>
            </a:r>
            <a:r>
              <a:rPr lang="is-IS" sz="2400" dirty="0">
                <a:latin typeface="LM Roman 12 Regular"/>
                <a:cs typeface="LM Roman 12 Regular"/>
              </a:rPr>
              <a:t> (a </a:t>
            </a:r>
            <a:r>
              <a:rPr lang="mr-IN" sz="2400" dirty="0">
                <a:latin typeface="LM Roman 12 Regular"/>
                <a:cs typeface="LM Roman 12 Regular"/>
              </a:rPr>
              <a:t>–</a:t>
            </a:r>
            <a:r>
              <a:rPr lang="fr-FR" sz="2400" dirty="0">
                <a:latin typeface="LM Roman 12 Regular"/>
                <a:cs typeface="LM Roman 12 Regular"/>
              </a:rPr>
              <a:t> </a:t>
            </a:r>
            <a:r>
              <a:rPr lang="is-IS" sz="2400" dirty="0">
                <a:latin typeface="LM Roman 12 Regular"/>
                <a:cs typeface="LM Roman 12 Regular"/>
              </a:rPr>
              <a:t> 1) . (a + 1) </a:t>
            </a:r>
            <a:r>
              <a:rPr lang="fr-FR" sz="2400" dirty="0" smtClean="0">
                <a:latin typeface="LM Roman 12 Regular"/>
                <a:cs typeface="LM Roman 12 Regular"/>
              </a:rPr>
              <a:t>= </a:t>
            </a:r>
            <a:r>
              <a:rPr lang="fr-FR" sz="2400" dirty="0">
                <a:latin typeface="LM Roman 12 Regular"/>
                <a:cs typeface="LM Roman 12 Regular"/>
              </a:rPr>
              <a:t>1 ne conviendrait pas pour tous </a:t>
            </a:r>
            <a:r>
              <a:rPr lang="fr-FR" sz="2400" dirty="0" smtClean="0">
                <a:latin typeface="LM Roman 12 Regular"/>
                <a:cs typeface="LM Roman 12 Regular"/>
              </a:rPr>
              <a:t>les nombres</a:t>
            </a:r>
            <a:r>
              <a:rPr lang="fr-FR" sz="2400" dirty="0">
                <a:latin typeface="LM Roman 12 Regular"/>
                <a:cs typeface="LM Roman 12 Regular"/>
              </a:rPr>
              <a:t>. Et qu’un élève doit faire le calcul en remplaçant la lettre par </a:t>
            </a:r>
            <a:r>
              <a:rPr lang="fr-FR" sz="2400" dirty="0" smtClean="0">
                <a:latin typeface="LM Roman 12 Regular"/>
                <a:cs typeface="LM Roman 12 Regular"/>
              </a:rPr>
              <a:t>345678901 pour </a:t>
            </a:r>
            <a:r>
              <a:rPr lang="fr-FR" sz="2400" dirty="0">
                <a:latin typeface="LM Roman 12 Regular"/>
                <a:cs typeface="LM Roman 12 Regular"/>
              </a:rPr>
              <a:t>convaincre l’ensemble de la classe. C’est assez </a:t>
            </a:r>
            <a:r>
              <a:rPr lang="fr-FR" sz="2400" dirty="0" smtClean="0">
                <a:latin typeface="LM Roman 12 Regular"/>
                <a:cs typeface="LM Roman 12 Regular"/>
              </a:rPr>
              <a:t>incroyable!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4166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69612" y="2822328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fr-FR" sz="4400" b="0" dirty="0">
                <a:latin typeface="LM Roman 12 Bold"/>
                <a:cs typeface="LM Roman 12 Bold"/>
              </a:rPr>
              <a:t>Encore une dernière</a:t>
            </a:r>
            <a:br>
              <a:rPr lang="fr-FR" sz="4400" b="0" dirty="0">
                <a:latin typeface="LM Roman 12 Bold"/>
                <a:cs typeface="LM Roman 12 Bold"/>
              </a:rPr>
            </a:br>
            <a:r>
              <a:rPr lang="fr-FR" sz="4400" b="0" dirty="0">
                <a:latin typeface="LM Roman 12 Bold"/>
                <a:cs typeface="LM Roman 12 Bold"/>
              </a:rPr>
              <a:t>réflexion</a:t>
            </a:r>
            <a:r>
              <a:rPr lang="mr-IN" sz="4400" b="0" dirty="0">
                <a:latin typeface="LM Roman 12 Bold"/>
                <a:cs typeface="LM Roman 12 Bold"/>
              </a:rPr>
              <a:t>…</a:t>
            </a:r>
            <a:r>
              <a:rPr lang="fr-FR" sz="4800" b="0" dirty="0">
                <a:latin typeface="LM Roman 12 Bold"/>
                <a:cs typeface="LM Roman 12 Bold"/>
              </a:rPr>
              <a:t/>
            </a:r>
            <a:br>
              <a:rPr lang="fr-FR" sz="4800" b="0" dirty="0">
                <a:latin typeface="LM Roman 12 Bold"/>
                <a:cs typeface="LM Roman 12 Bold"/>
              </a:rPr>
            </a:br>
            <a:endParaRPr lang="fr-FR" b="0" dirty="0">
              <a:latin typeface="LM Roman 12 Bold"/>
              <a:cs typeface="LM Roman 12 Bold"/>
            </a:endParaRPr>
          </a:p>
        </p:txBody>
      </p:sp>
    </p:spTree>
    <p:extLst>
      <p:ext uri="{BB962C8B-B14F-4D97-AF65-F5344CB8AC3E}">
        <p14:creationId xmlns:p14="http://schemas.microsoft.com/office/powerpoint/2010/main" val="26275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84248"/>
            <a:ext cx="7313613" cy="868362"/>
          </a:xfrm>
        </p:spPr>
        <p:txBody>
          <a:bodyPr>
            <a:normAutofit/>
          </a:bodyPr>
          <a:lstStyle/>
          <a:p>
            <a:pPr algn="ctr"/>
            <a:r>
              <a:rPr lang="fr-FR" sz="4400" dirty="0" smtClean="0">
                <a:latin typeface="LM Roman 12 Bold"/>
                <a:cs typeface="LM Roman 12 Bold"/>
              </a:rPr>
              <a:t>Un moment important</a:t>
            </a:r>
            <a:endParaRPr lang="fr-FR" sz="440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488392"/>
            <a:ext cx="7313613" cy="5081271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Entre janvier 2015 et mars de 2016, une série d’attentats ont eu pour effet de paralyser le monde</a:t>
            </a:r>
          </a:p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Comment </a:t>
            </a:r>
            <a:r>
              <a:rPr lang="fr-FR" dirty="0">
                <a:latin typeface="LM Roman 12 Regular"/>
                <a:cs typeface="LM Roman 12 Regular"/>
              </a:rPr>
              <a:t>des </a:t>
            </a:r>
            <a:r>
              <a:rPr lang="fr-FR" dirty="0" smtClean="0">
                <a:latin typeface="LM Roman 12 Regular"/>
                <a:cs typeface="LM Roman 12 Regular"/>
              </a:rPr>
              <a:t>êtres humains</a:t>
            </a:r>
            <a:r>
              <a:rPr lang="fr-FR" dirty="0">
                <a:latin typeface="LM Roman 12 Regular"/>
                <a:cs typeface="LM Roman 12 Regular"/>
              </a:rPr>
              <a:t>, doués de raison, ont-ils pu commettre de tels actes ? Ont-ils grandi </a:t>
            </a:r>
            <a:r>
              <a:rPr lang="fr-FR" dirty="0" smtClean="0">
                <a:latin typeface="LM Roman 12 Regular"/>
                <a:cs typeface="LM Roman 12 Regular"/>
              </a:rPr>
              <a:t>dans une </a:t>
            </a:r>
            <a:r>
              <a:rPr lang="fr-FR" dirty="0">
                <a:latin typeface="LM Roman 12 Regular"/>
                <a:cs typeface="LM Roman 12 Regular"/>
              </a:rPr>
              <a:t>société démocratique ? Ne sont-ils pas passés par l’École ? Et pourquoi l’École </a:t>
            </a:r>
            <a:r>
              <a:rPr lang="fr-FR" dirty="0" smtClean="0">
                <a:latin typeface="LM Roman 12 Regular"/>
                <a:cs typeface="LM Roman 12 Regular"/>
              </a:rPr>
              <a:t>?</a:t>
            </a:r>
          </a:p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Comment un enseignant en mathématiques peut-il rattacher son enseignement à un tel phénomène?</a:t>
            </a:r>
          </a:p>
          <a:p>
            <a:pPr>
              <a:buFont typeface="Wingdings" charset="2"/>
              <a:buChar char="§"/>
            </a:pPr>
            <a:r>
              <a:rPr lang="fr-FR" dirty="0">
                <a:latin typeface="LM Roman 12 Regular"/>
                <a:cs typeface="LM Roman 12 Regular"/>
              </a:rPr>
              <a:t>Sur quel levier </a:t>
            </a:r>
            <a:r>
              <a:rPr lang="fr-FR" dirty="0" smtClean="0">
                <a:latin typeface="LM Roman 12 Regular"/>
                <a:cs typeface="LM Roman 12 Regular"/>
              </a:rPr>
              <a:t>pourrait-il </a:t>
            </a:r>
            <a:r>
              <a:rPr lang="fr-FR" dirty="0">
                <a:latin typeface="LM Roman 12 Regular"/>
                <a:cs typeface="LM Roman 12 Regular"/>
              </a:rPr>
              <a:t>jouer afin de former de citoyens responsables, critiques et capables de développer une pensée autonome ?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648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89025" y="1693513"/>
            <a:ext cx="640864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LM Roman 12 Regular"/>
                <a:cs typeface="LM Roman 12 Regular"/>
              </a:rPr>
              <a:t>Face à nous, une classe de plus ou moins vingt élèves, un programme composé de plusieurs chapitres à leur enseigner, des interrogations à préparer, des notes à leur attribuer</a:t>
            </a:r>
            <a:r>
              <a:rPr lang="mr-IN" sz="2400" dirty="0" smtClean="0">
                <a:latin typeface="LM Roman 12 Regular"/>
                <a:cs typeface="LM Roman 12 Regular"/>
              </a:rPr>
              <a:t>…</a:t>
            </a:r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sz="2400" dirty="0">
              <a:latin typeface="LM Roman 12 Regular"/>
              <a:cs typeface="LM Roman 12 Regular"/>
            </a:endParaRPr>
          </a:p>
          <a:p>
            <a:r>
              <a:rPr lang="fr-FR" sz="2400" dirty="0">
                <a:latin typeface="LM Roman 12 Regular"/>
                <a:cs typeface="LM Roman 12 Regular"/>
              </a:rPr>
              <a:t>"</a:t>
            </a:r>
            <a:r>
              <a:rPr lang="fr-FR" sz="2400" dirty="0" smtClean="0">
                <a:latin typeface="LM Roman 12 Regular"/>
                <a:cs typeface="LM Roman 12 Regular"/>
              </a:rPr>
              <a:t>Bonjour! </a:t>
            </a:r>
            <a:r>
              <a:rPr lang="fr-FR" sz="2400" dirty="0">
                <a:latin typeface="LM Roman 12 Regular"/>
                <a:cs typeface="LM Roman 12 Regular"/>
              </a:rPr>
              <a:t>installez-vous, aujourd’hui vous allez débattre..."</a:t>
            </a:r>
            <a:endParaRPr lang="fr-FR" sz="2400" dirty="0" smtClean="0">
              <a:latin typeface="LM Roman 12 Regular"/>
              <a:cs typeface="LM Roman 12 Regular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587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56169" y="2855942"/>
            <a:ext cx="5328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LM Roman 12 Bold"/>
                <a:cs typeface="LM Roman 12 Bold"/>
              </a:rPr>
              <a:t>Je vous remercie</a:t>
            </a:r>
            <a:endParaRPr lang="fr-FR" sz="2400" dirty="0">
              <a:latin typeface="LM Roman 12 Bold"/>
              <a:cs typeface="LM Roman 12 Bold"/>
            </a:endParaRPr>
          </a:p>
        </p:txBody>
      </p:sp>
    </p:spTree>
    <p:extLst>
      <p:ext uri="{BB962C8B-B14F-4D97-AF65-F5344CB8AC3E}">
        <p14:creationId xmlns:p14="http://schemas.microsoft.com/office/powerpoint/2010/main" val="303667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13555" y="1712590"/>
            <a:ext cx="6953969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dirty="0">
                <a:latin typeface="LM Roman 12 Regular"/>
                <a:cs typeface="LM Roman 12 Regular"/>
              </a:rPr>
              <a:t>Face à nous, une classe de plus ou moins vingt élèves, un programme composé </a:t>
            </a:r>
            <a:r>
              <a:rPr lang="fr-FR" sz="2800" dirty="0" smtClean="0">
                <a:latin typeface="LM Roman 12 Regular"/>
                <a:cs typeface="LM Roman 12 Regular"/>
              </a:rPr>
              <a:t>de plusieurs </a:t>
            </a:r>
            <a:r>
              <a:rPr lang="fr-FR" sz="2800" dirty="0">
                <a:latin typeface="LM Roman 12 Regular"/>
                <a:cs typeface="LM Roman 12 Regular"/>
              </a:rPr>
              <a:t>chapitres à leur enseigner, des interrogations à préparer, des notes à leur </a:t>
            </a:r>
            <a:r>
              <a:rPr lang="fr-FR" sz="2800" dirty="0" smtClean="0">
                <a:latin typeface="LM Roman 12 Regular"/>
                <a:cs typeface="LM Roman 12 Regular"/>
              </a:rPr>
              <a:t>attribuer</a:t>
            </a:r>
            <a:r>
              <a:rPr lang="mr-IN" sz="2800" dirty="0" smtClean="0">
                <a:latin typeface="LM Roman 12 Regular"/>
                <a:cs typeface="LM Roman 12 Regular"/>
              </a:rPr>
              <a:t>…</a:t>
            </a:r>
            <a:r>
              <a:rPr lang="fr-FR" sz="2800" dirty="0" smtClean="0">
                <a:latin typeface="LM Roman 12 Regular"/>
                <a:cs typeface="LM Roman 12 Regular"/>
              </a:rPr>
              <a:t>et </a:t>
            </a:r>
            <a:r>
              <a:rPr lang="fr-FR" sz="2800" dirty="0">
                <a:latin typeface="LM Roman 12 Regular"/>
                <a:cs typeface="LM Roman 12 Regular"/>
              </a:rPr>
              <a:t>surtout une envie que tous ces élèves développent une capacité à </a:t>
            </a:r>
            <a:r>
              <a:rPr lang="fr-FR" sz="2800" dirty="0" smtClean="0">
                <a:latin typeface="LM Roman 12 Regular"/>
                <a:cs typeface="LM Roman 12 Regular"/>
              </a:rPr>
              <a:t>prendre leur </a:t>
            </a:r>
            <a:r>
              <a:rPr lang="fr-FR" sz="2800" dirty="0">
                <a:latin typeface="LM Roman 12 Regular"/>
                <a:cs typeface="LM Roman 12 Regular"/>
              </a:rPr>
              <a:t>propre décision et en toute liberté, tout au long de leur vie.</a:t>
            </a:r>
          </a:p>
        </p:txBody>
      </p:sp>
    </p:spTree>
    <p:extLst>
      <p:ext uri="{BB962C8B-B14F-4D97-AF65-F5344CB8AC3E}">
        <p14:creationId xmlns:p14="http://schemas.microsoft.com/office/powerpoint/2010/main" val="329667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1966" y="3133257"/>
            <a:ext cx="8686800" cy="806392"/>
          </a:xfrm>
        </p:spPr>
        <p:txBody>
          <a:bodyPr>
            <a:normAutofit fontScale="90000"/>
          </a:bodyPr>
          <a:lstStyle/>
          <a:p>
            <a:r>
              <a:rPr lang="fr-FR" sz="4400" b="0" dirty="0" smtClean="0">
                <a:latin typeface="LM Roman 12 Bold"/>
                <a:cs typeface="LM Roman 12 Bold"/>
              </a:rPr>
              <a:t>Qu’en est-il dans nos classes?</a:t>
            </a:r>
            <a:endParaRPr lang="fr-FR" sz="4400" b="0" dirty="0">
              <a:latin typeface="LM Roman 12 Bold"/>
              <a:cs typeface="LM Roman 12 Bold"/>
            </a:endParaRPr>
          </a:p>
        </p:txBody>
      </p:sp>
    </p:spTree>
    <p:extLst>
      <p:ext uri="{BB962C8B-B14F-4D97-AF65-F5344CB8AC3E}">
        <p14:creationId xmlns:p14="http://schemas.microsoft.com/office/powerpoint/2010/main" val="211939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2508" y="2028558"/>
            <a:ext cx="762799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charset="2"/>
              <a:buChar char="§"/>
            </a:pPr>
            <a:r>
              <a:rPr lang="fr-FR" sz="3200" dirty="0" smtClean="0">
                <a:latin typeface="LM Roman 12 Regular"/>
                <a:cs typeface="LM Roman 12 Regular"/>
              </a:rPr>
              <a:t>Distribuons                  ?</a:t>
            </a:r>
            <a:endParaRPr lang="fr-FR" sz="3200" dirty="0">
              <a:latin typeface="LM Roman 12 Regular"/>
              <a:cs typeface="LM Roman 12 Regular"/>
            </a:endParaRPr>
          </a:p>
        </p:txBody>
      </p: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356849"/>
              </p:ext>
            </p:extLst>
          </p:nvPr>
        </p:nvGraphicFramePr>
        <p:xfrm>
          <a:off x="3715519" y="2168438"/>
          <a:ext cx="2113257" cy="444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7" name="Équation" r:id="rId3" imgW="965200" imgH="203200" progId="Equation.3">
                  <p:embed/>
                </p:oleObj>
              </mc:Choice>
              <mc:Fallback>
                <p:oleObj name="Équation" r:id="rId3" imgW="965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15519" y="2168438"/>
                        <a:ext cx="2113257" cy="444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746591"/>
              </p:ext>
            </p:extLst>
          </p:nvPr>
        </p:nvGraphicFramePr>
        <p:xfrm>
          <a:off x="1266577" y="3234687"/>
          <a:ext cx="6790817" cy="438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8" name="Équation" r:id="rId5" imgW="3149600" imgH="203200" progId="Equation.3">
                  <p:embed/>
                </p:oleObj>
              </mc:Choice>
              <mc:Fallback>
                <p:oleObj name="Équation" r:id="rId5" imgW="3149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66577" y="3234687"/>
                        <a:ext cx="6790817" cy="438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992508" y="517638"/>
            <a:ext cx="706488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charset="2"/>
              <a:buChar char="§"/>
            </a:pPr>
            <a:r>
              <a:rPr lang="fr-FR" sz="3200" dirty="0">
                <a:latin typeface="LM Roman 12 Regular"/>
                <a:cs typeface="LM Roman 12 Regular"/>
              </a:rPr>
              <a:t>Comparons      et     </a:t>
            </a:r>
            <a:r>
              <a:rPr lang="fr-FR" sz="3200" dirty="0" smtClean="0">
                <a:latin typeface="LM Roman 12 Regular"/>
                <a:cs typeface="LM Roman 12 Regular"/>
              </a:rPr>
              <a:t> ? </a:t>
            </a:r>
            <a:endParaRPr lang="fr-FR" sz="3200" dirty="0">
              <a:latin typeface="LM Roman 12 Regular"/>
              <a:cs typeface="LM Roman 12 Regular"/>
            </a:endParaRPr>
          </a:p>
        </p:txBody>
      </p:sp>
      <p:graphicFrame>
        <p:nvGraphicFramePr>
          <p:cNvPr id="10" name="Obje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100070"/>
              </p:ext>
            </p:extLst>
          </p:nvPr>
        </p:nvGraphicFramePr>
        <p:xfrm>
          <a:off x="4957408" y="517638"/>
          <a:ext cx="272041" cy="702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9" name="Équation" r:id="rId7" imgW="152400" imgH="393700" progId="Equation.3">
                  <p:embed/>
                </p:oleObj>
              </mc:Choice>
              <mc:Fallback>
                <p:oleObj name="Équation" r:id="rId7" imgW="1524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57408" y="517638"/>
                        <a:ext cx="272041" cy="7027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024958"/>
              </p:ext>
            </p:extLst>
          </p:nvPr>
        </p:nvGraphicFramePr>
        <p:xfrm>
          <a:off x="3832305" y="517638"/>
          <a:ext cx="272041" cy="702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0" name="Équation" r:id="rId9" imgW="152400" imgH="393700" progId="Equation.3">
                  <p:embed/>
                </p:oleObj>
              </mc:Choice>
              <mc:Fallback>
                <p:oleObj name="Équation" r:id="rId9" imgW="1524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32305" y="517638"/>
                        <a:ext cx="272041" cy="7027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933711" y="4422768"/>
            <a:ext cx="706488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§"/>
            </a:pPr>
            <a:r>
              <a:rPr lang="fr-FR" sz="3200" dirty="0" smtClean="0">
                <a:latin typeface="LM Roman 12 Regular"/>
                <a:cs typeface="LM Roman 12 Regular"/>
              </a:rPr>
              <a:t>Le PGCD de 365 et 366 ?</a:t>
            </a:r>
            <a:endParaRPr lang="fr-FR" sz="3200" dirty="0">
              <a:latin typeface="LM Roman 12 Regular"/>
              <a:cs typeface="LM Roman 12 Regular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25367" y="5238376"/>
            <a:ext cx="2861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LM Roman 12 Regular"/>
                <a:cs typeface="LM Roman 12 Regular"/>
              </a:rPr>
              <a:t>Le PGCD est 1</a:t>
            </a:r>
            <a:endParaRPr lang="fr-FR" sz="2400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34674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6931" y="874844"/>
            <a:ext cx="7976335" cy="4789667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§"/>
            </a:pPr>
            <a:r>
              <a:rPr lang="fr-FR" sz="3200" dirty="0" smtClean="0">
                <a:solidFill>
                  <a:srgbClr val="292934"/>
                </a:solidFill>
                <a:latin typeface="LM Roman 12 Regular"/>
                <a:cs typeface="LM Roman 12 Regular"/>
              </a:rPr>
              <a:t> Le problème de l’âge du capitaine </a:t>
            </a:r>
          </a:p>
          <a:p>
            <a:pPr marL="0" indent="0" algn="just">
              <a:buNone/>
            </a:pPr>
            <a:r>
              <a:rPr lang="fr-FR" sz="2400" dirty="0" smtClean="0">
                <a:latin typeface="LM Roman 12 Regular"/>
                <a:cs typeface="LM Roman 12 Regular"/>
              </a:rPr>
              <a:t>Voici ce que propose Gustave Flaubert, dans une lettre envoyée à sa </a:t>
            </a:r>
            <a:r>
              <a:rPr lang="fr-FR" sz="2400" dirty="0" err="1" smtClean="0">
                <a:latin typeface="LM Roman 12 Regular"/>
                <a:cs typeface="LM Roman 12 Regular"/>
              </a:rPr>
              <a:t>soeur</a:t>
            </a:r>
            <a:r>
              <a:rPr lang="fr-FR" sz="2400" dirty="0" smtClean="0">
                <a:latin typeface="LM Roman 12 Regular"/>
                <a:cs typeface="LM Roman 12 Regular"/>
              </a:rPr>
              <a:t> Caroline en 1841 :</a:t>
            </a:r>
          </a:p>
          <a:p>
            <a:pPr marL="0" indent="0" algn="just">
              <a:buNone/>
            </a:pPr>
            <a:r>
              <a:rPr lang="fr-FR" sz="2400" dirty="0" smtClean="0">
                <a:latin typeface="LM Roman 12 Regular"/>
                <a:cs typeface="LM Roman 12 Regular"/>
              </a:rPr>
              <a:t>"Puisque tu fais de la géométrie et de la trigonométrie, je vais te donner un problème : un navire est en mer, il est parti de Boston chargé de coton, il jauge 200 tonneaux, il fait voile vers Le Havre, le grand mât est cassé, il y a un mousse sur le gaillard d’avant, les passagers sont au nombre de douze, le vent souffle N.-E.-E., l’horloge marque trois heures un quart d’après-midi, on est au mois de mai... On demande l’âge du capitaine ?"</a:t>
            </a:r>
            <a:endParaRPr lang="fr-FR" sz="2400" dirty="0">
              <a:latin typeface="LM Roman 12 Regular"/>
              <a:cs typeface="LM Roman 12 Regular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92914" y="5557966"/>
            <a:ext cx="7415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LM Roman 12 Regular"/>
                <a:cs typeface="LM Roman 12 Regular"/>
              </a:rPr>
              <a:t>Ce problème n’a aucune solution</a:t>
            </a:r>
            <a:endParaRPr lang="fr-FR" sz="2400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54557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40452"/>
            <a:ext cx="7313613" cy="1120820"/>
          </a:xfrm>
        </p:spPr>
        <p:txBody>
          <a:bodyPr/>
          <a:lstStyle/>
          <a:p>
            <a:pPr algn="ctr"/>
            <a:r>
              <a:rPr lang="fr-FR" dirty="0" smtClean="0">
                <a:latin typeface="LM Roman 12 Regular"/>
                <a:cs typeface="LM Roman 12 Regular"/>
              </a:rPr>
              <a:t>Que faire?</a:t>
            </a:r>
            <a:endParaRPr lang="fr-FR" dirty="0">
              <a:latin typeface="LM Roman 12 Regular"/>
              <a:cs typeface="LM Roman 12 Regular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481607"/>
            <a:ext cx="7873767" cy="5033202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Provoquer ces situations</a:t>
            </a:r>
          </a:p>
          <a:p>
            <a:pPr lvl="1">
              <a:buFont typeface="Wingdings" charset="2"/>
              <a:buChar char="§"/>
            </a:pPr>
            <a:r>
              <a:rPr lang="fr-FR" sz="2400" dirty="0">
                <a:latin typeface="LM Roman 12 Regular"/>
                <a:cs typeface="LM Roman 12 Regular"/>
              </a:rPr>
              <a:t>Le développement d’un esprit critique chez un élève passe aussi par provoquer chez lui une méfiance vis-à-vis de ce qu’il lui est exposé</a:t>
            </a:r>
            <a:r>
              <a:rPr lang="fr-FR" sz="2400" dirty="0" smtClean="0">
                <a:latin typeface="LM Roman 12 Regular"/>
                <a:cs typeface="LM Roman 12 Regular"/>
              </a:rPr>
              <a:t>.</a:t>
            </a:r>
          </a:p>
          <a:p>
            <a:pPr>
              <a:buFont typeface="Wingdings" charset="2"/>
              <a:buChar char="§"/>
            </a:pPr>
            <a:r>
              <a:rPr lang="fr-FR" dirty="0" smtClean="0">
                <a:latin typeface="LM Roman 12 Regular"/>
                <a:cs typeface="LM Roman 12 Regular"/>
              </a:rPr>
              <a:t>Proposer en fin de chapitre de vraies questions variées:</a:t>
            </a: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Des problèmes qui n’ont pas de réponse(s)</a:t>
            </a: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Des problèmes qui ont plusieurs solutions</a:t>
            </a: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Des exercices faisant appel à d’autres notions que l’on vient de rencontrer </a:t>
            </a: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Des questions qui se résolvent par simple bon sens</a:t>
            </a:r>
          </a:p>
          <a:p>
            <a:pPr lvl="1">
              <a:buFont typeface="Wingdings" charset="2"/>
              <a:buChar char="§"/>
            </a:pPr>
            <a:r>
              <a:rPr lang="fr-FR" sz="2400" dirty="0" smtClean="0">
                <a:latin typeface="LM Roman 12 Regular"/>
                <a:cs typeface="LM Roman 12 Regular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67923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01582" y="782126"/>
            <a:ext cx="77347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charset="2"/>
              <a:buChar char="§"/>
            </a:pPr>
            <a:r>
              <a:rPr lang="fr-FR" sz="2400" dirty="0">
                <a:latin typeface="LM Roman 12 Regular"/>
                <a:cs typeface="LM Roman 12 Regular"/>
              </a:rPr>
              <a:t>Le danger </a:t>
            </a:r>
            <a:r>
              <a:rPr lang="fr-FR" sz="2400" dirty="0" smtClean="0">
                <a:latin typeface="LM Roman 12 Regular"/>
                <a:cs typeface="LM Roman 12 Regular"/>
              </a:rPr>
              <a:t>principal </a:t>
            </a:r>
            <a:r>
              <a:rPr lang="fr-FR" sz="2400" dirty="0">
                <a:latin typeface="LM Roman 12 Regular"/>
                <a:cs typeface="LM Roman 12 Regular"/>
              </a:rPr>
              <a:t>est que la règle que l’on retiendra, la formule </a:t>
            </a:r>
            <a:r>
              <a:rPr lang="fr-FR" sz="2400" dirty="0" smtClean="0">
                <a:latin typeface="LM Roman 12 Regular"/>
                <a:cs typeface="LM Roman 12 Regular"/>
              </a:rPr>
              <a:t>que l’on </a:t>
            </a:r>
            <a:r>
              <a:rPr lang="fr-FR" sz="2400" dirty="0">
                <a:latin typeface="LM Roman 12 Regular"/>
                <a:cs typeface="LM Roman 12 Regular"/>
              </a:rPr>
              <a:t>appliquera, la propriété que l’on étudiera un temps, sans en retenir la </a:t>
            </a:r>
            <a:r>
              <a:rPr lang="fr-FR" sz="2400" dirty="0" smtClean="0">
                <a:latin typeface="LM Roman 12 Regular"/>
                <a:cs typeface="LM Roman 12 Regular"/>
              </a:rPr>
              <a:t>manière de la (</a:t>
            </a:r>
            <a:r>
              <a:rPr lang="fr-FR" sz="2400" dirty="0" err="1">
                <a:latin typeface="LM Roman 12 Regular"/>
                <a:cs typeface="LM Roman 12 Regular"/>
              </a:rPr>
              <a:t>re</a:t>
            </a:r>
            <a:r>
              <a:rPr lang="fr-FR" sz="2400" dirty="0">
                <a:latin typeface="LM Roman 12 Regular"/>
                <a:cs typeface="LM Roman 12 Regular"/>
              </a:rPr>
              <a:t>)démontrer ou la façon la (</a:t>
            </a:r>
            <a:r>
              <a:rPr lang="fr-FR" sz="2400" dirty="0" err="1">
                <a:latin typeface="LM Roman 12 Regular"/>
                <a:cs typeface="LM Roman 12 Regular"/>
              </a:rPr>
              <a:t>re</a:t>
            </a:r>
            <a:r>
              <a:rPr lang="fr-FR" sz="2400" dirty="0">
                <a:latin typeface="LM Roman 12 Regular"/>
                <a:cs typeface="LM Roman 12 Regular"/>
              </a:rPr>
              <a:t>)trouver se substitue à la réflexion mathématique.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801582" y="4369783"/>
            <a:ext cx="793251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charset="2"/>
              <a:buChar char="§"/>
            </a:pPr>
            <a:r>
              <a:rPr lang="fr-FR" sz="2400" dirty="0">
                <a:latin typeface="LM Roman 12 Regular"/>
                <a:cs typeface="LM Roman 12 Regular"/>
              </a:rPr>
              <a:t>Les exemples donnés ont pour but de développer une prise de recul par rapport </a:t>
            </a:r>
            <a:r>
              <a:rPr lang="fr-FR" sz="2400" dirty="0" smtClean="0">
                <a:latin typeface="LM Roman 12 Regular"/>
                <a:cs typeface="LM Roman 12 Regular"/>
              </a:rPr>
              <a:t>à l’automatisation </a:t>
            </a:r>
            <a:r>
              <a:rPr lang="fr-FR" sz="2400" dirty="0">
                <a:latin typeface="LM Roman 12 Regular"/>
                <a:cs typeface="LM Roman 12 Regular"/>
              </a:rPr>
              <a:t>d’une procédure. </a:t>
            </a:r>
          </a:p>
        </p:txBody>
      </p:sp>
    </p:spTree>
    <p:extLst>
      <p:ext uri="{BB962C8B-B14F-4D97-AF65-F5344CB8AC3E}">
        <p14:creationId xmlns:p14="http://schemas.microsoft.com/office/powerpoint/2010/main" val="14146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471946"/>
            <a:ext cx="6403993" cy="1362075"/>
          </a:xfrm>
        </p:spPr>
        <p:txBody>
          <a:bodyPr>
            <a:normAutofit fontScale="90000"/>
          </a:bodyPr>
          <a:lstStyle/>
          <a:p>
            <a:r>
              <a:rPr lang="fr-FR" b="0" dirty="0" smtClean="0">
                <a:latin typeface="LM Roman 12 Bold"/>
                <a:cs typeface="LM Roman 12 Bold"/>
              </a:rPr>
              <a:t>Est-ce une SIMPLE volonté ou un devoir?</a:t>
            </a:r>
            <a:endParaRPr lang="fr-FR" b="0" dirty="0">
              <a:latin typeface="LM Roman 12 Bold"/>
              <a:cs typeface="LM Roman 12 Bold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atin typeface="LM Roman 12 Regular"/>
                <a:cs typeface="LM Roman 12 Regular"/>
              </a:rPr>
              <a:t>Une histoire de décret</a:t>
            </a:r>
            <a:endParaRPr lang="fr-FR" dirty="0">
              <a:latin typeface="LM Roman 12 Regular"/>
              <a:cs typeface="LM Roman 12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72380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Clarté.thmx</Template>
  <TotalTime>1825</TotalTime>
  <Words>1417</Words>
  <Application>Microsoft Macintosh PowerPoint</Application>
  <PresentationFormat>Présentation à l'écran (4:3)</PresentationFormat>
  <Paragraphs>153</Paragraphs>
  <Slides>27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9" baseType="lpstr">
      <vt:lpstr>Clarté</vt:lpstr>
      <vt:lpstr>Équation</vt:lpstr>
      <vt:lpstr>Présentation PowerPoint</vt:lpstr>
      <vt:lpstr>Comment former des citoyens critiques à travers l’enseignement des mathématiques?</vt:lpstr>
      <vt:lpstr>Présentation PowerPoint</vt:lpstr>
      <vt:lpstr>Qu’en est-il dans nos classes?</vt:lpstr>
      <vt:lpstr>Présentation PowerPoint</vt:lpstr>
      <vt:lpstr>Présentation PowerPoint</vt:lpstr>
      <vt:lpstr>Que faire?</vt:lpstr>
      <vt:lpstr>Présentation PowerPoint</vt:lpstr>
      <vt:lpstr>Est-ce une SIMPLE volonté ou un devoir?</vt:lpstr>
      <vt:lpstr>Le décret mission</vt:lpstr>
      <vt:lpstr>Mais encore ?</vt:lpstr>
      <vt:lpstr>Présentation PowerPoint</vt:lpstr>
      <vt:lpstr>Vers le débat scientifique</vt:lpstr>
      <vt:lpstr>Le débat scientifique?</vt:lpstr>
      <vt:lpstr>Présentation PowerPoint</vt:lpstr>
      <vt:lpstr>Des débats pensés et testés</vt:lpstr>
      <vt:lpstr>La calculatrice, mon amie!</vt:lpstr>
      <vt:lpstr>Présentation PowerPoint</vt:lpstr>
      <vt:lpstr>Présentation PowerPoint</vt:lpstr>
      <vt:lpstr>Présentation PowerPoint</vt:lpstr>
      <vt:lpstr>Présentation PowerPoint</vt:lpstr>
      <vt:lpstr>Un outil épistémologique inattendu</vt:lpstr>
      <vt:lpstr>Présentation PowerPoint</vt:lpstr>
      <vt:lpstr>Encore une dernière réflexion… </vt:lpstr>
      <vt:lpstr>Un moment important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former des citoyens critiques à travers l’enseignement des mathématiques?</dc:title>
  <dc:creator>Moi</dc:creator>
  <cp:lastModifiedBy>Moi</cp:lastModifiedBy>
  <cp:revision>159</cp:revision>
  <dcterms:created xsi:type="dcterms:W3CDTF">2017-06-12T21:22:03Z</dcterms:created>
  <dcterms:modified xsi:type="dcterms:W3CDTF">2017-08-24T21:16:15Z</dcterms:modified>
</cp:coreProperties>
</file>