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56" r:id="rId5"/>
    <p:sldId id="431" r:id="rId6"/>
    <p:sldId id="424" r:id="rId7"/>
    <p:sldId id="423" r:id="rId8"/>
    <p:sldId id="409" r:id="rId9"/>
    <p:sldId id="410" r:id="rId10"/>
    <p:sldId id="438" r:id="rId11"/>
    <p:sldId id="426" r:id="rId12"/>
    <p:sldId id="415" r:id="rId13"/>
    <p:sldId id="420" r:id="rId14"/>
    <p:sldId id="411" r:id="rId15"/>
    <p:sldId id="427" r:id="rId16"/>
    <p:sldId id="421" r:id="rId17"/>
    <p:sldId id="418" r:id="rId18"/>
    <p:sldId id="428" r:id="rId19"/>
    <p:sldId id="429" r:id="rId20"/>
    <p:sldId id="437" r:id="rId21"/>
    <p:sldId id="419" r:id="rId22"/>
    <p:sldId id="425" r:id="rId23"/>
    <p:sldId id="432" r:id="rId24"/>
    <p:sldId id="433" r:id="rId25"/>
    <p:sldId id="434" r:id="rId26"/>
    <p:sldId id="436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E0"/>
    <a:srgbClr val="FF0004"/>
    <a:srgbClr val="030303"/>
    <a:srgbClr val="2E93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4"/>
    <p:restoredTop sz="94726"/>
  </p:normalViewPr>
  <p:slideViewPr>
    <p:cSldViewPr snapToGrid="0">
      <p:cViewPr varScale="1">
        <p:scale>
          <a:sx n="116" d="100"/>
          <a:sy n="116" d="100"/>
        </p:scale>
        <p:origin x="1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C75FF-0292-4BBC-AA89-0F3BB2A9FD9B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0F007-EEF5-4DE2-A21F-05CE94D2E1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89763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Thérèse : présentation et consignes : 7’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47566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BBFB1-6F2A-D745-541C-113443D65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A516125-987A-7412-79EB-0EB50AF3DB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7DF93AE-D79E-6945-2CE5-730E66039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3D9C1C-056C-0464-45CB-ED565B5156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04819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A5282-2784-B0D6-E0E6-208C77511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ED2FAC0-40DB-4B1F-8954-42BCDF4E26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9B4F473-0DA4-EC5E-9595-688735571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FBE4BF6-097D-7697-672D-11D6C5DA14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95710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0E879-5465-14AA-6A6D-304A3E289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F05E551-AEDD-474D-6E82-DB24E9F8E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EECFF26-4FA7-6738-E03B-E8964127D6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Thérèse (4’ pour les 4 exemples)</a:t>
            </a:r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F40E02-5D9E-9642-BFC1-EE9042840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393204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256D0-05D0-0B1F-A37B-02012FC00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72F92E-5AC6-CB10-759B-9216C39A8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F69797D-B45D-0DC5-AB82-EC2296B1FF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Thérèse (4’ pour les 4 exemples)</a:t>
            </a:r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B32B84-8C11-6049-161E-64869CD2CB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46994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5875D-1476-9DE0-A209-6AC96FEAA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109B45-4B15-5344-1114-16ED8A36C1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9BBDCD8-509A-2EFC-B48E-8CC72FA12C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Thérèse (4’ pour les 4 exemples)</a:t>
            </a:r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47362E-2872-7902-774A-162FB02343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546906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CED07-5F1F-6C27-DFBD-1813B094C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BF991C-9D87-98A8-D6D6-55A1928E3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58AB2C6-C80A-DEF1-352B-7F0080FC7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Thérèse (4’ pour les 4 exemples)</a:t>
            </a:r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1FDA23-23B5-BF72-EE3A-98A2F7555A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92539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Thérèse 1’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10781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7181C-34E7-405E-E665-EED3687AD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902869B-A37C-556E-AB69-F4D6F4AB2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64A1A8F-462B-D887-24D5-929DEDC75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Thérèse (4’ pour les 4 exemples)</a:t>
            </a:r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265DFDD-4D65-A392-0DCC-845595B623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78937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1B07B-69F1-ACB6-E687-042FD3736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28DD713-CAA7-0DBA-D9EF-C69728DF4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8B08CE2-B28A-1099-E94D-E43E4A89C1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Isabelle 8’</a:t>
            </a:r>
          </a:p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E811297-7B0B-FFF4-4113-1384A69366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36524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AA894-D7A8-45C0-DF3C-EC0F89929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316300A-6782-E162-B7F9-2709E835B5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973DF0-5C5D-6756-2EAE-AAFB51DD2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E9A025-99AA-A4C6-EDA9-0C32D5442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48055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1DD96-78A2-B1ED-01DD-338AD7197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20E98DD-628E-075C-37AE-4665A8C06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B288E39-F4E7-FF80-01AB-B74685C052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C4206C-755F-1701-4714-E53607A7E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97468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6E1E5-F731-9283-D6EE-092D4D252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BF5CC76-68F6-EF17-60D9-58387D7FDA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2047AFF-5185-C073-7388-B7423468B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4440767-8852-B5B5-C7A2-B05D3EB692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02853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4B0CA-048F-D95A-28A1-6CD51D512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1315DD-0BF1-139A-0FFB-02D9247B1D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91A87A-42B9-F0B0-A681-043707ABE6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57A216C-930D-591C-A56A-A1FAC33E23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116656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58097-DEB5-69E3-3571-F16D5402D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846E4AF-5C8B-D640-13DB-6D6A44E1C4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FCF64-1FB5-0A49-8C1E-05C38347A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E6E3EE3-6866-AAF7-26FE-F648CFF1C5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2137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9F4F6-6ED2-D96A-85A3-F843C78E9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3611A0F-7F61-7A21-27C7-6651D0443C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DD6EF4C-BE0D-AD05-AC32-808B96C2E6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Travail en groupe : 25’</a:t>
            </a:r>
          </a:p>
          <a:p>
            <a:r>
              <a:rPr lang="fr-BE" dirty="0"/>
              <a:t>Mise en commun : Isabelle 25’</a:t>
            </a:r>
          </a:p>
          <a:p>
            <a:r>
              <a:rPr lang="fr-BE" dirty="0"/>
              <a:t>Construction supplémentaires </a:t>
            </a:r>
            <a:r>
              <a:rPr lang="fr-BE"/>
              <a:t>: Thérèse 10’</a:t>
            </a:r>
            <a:endParaRPr lang="fr-BE" dirty="0"/>
          </a:p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9D3B0C-8585-66F1-B651-A508C42AB6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2310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20CCD-4E6C-F444-B41C-79C8625E5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F352EBB-7033-A0A4-DF5B-77CAF55B9E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DF15C77-4891-EB0B-17FD-19BD2591A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0F2EB9-E2A5-8316-C02B-A9D0251EB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45839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33016-F2C1-23EC-1A5A-C7F89EAA7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53BFE-C2A6-0942-F72A-D887CB55D3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8228C19-04FC-8C53-BB36-6E4EDE6545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Thérèse (4’ pour les 4 exemples)</a:t>
            </a:r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0F8F2-2F93-E205-D294-870A025D27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58054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A3457-BA24-D018-C9FD-E7D3D429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8E8156-FA1F-EE3F-4334-81ABEC72F1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D62CE8F-98DA-B1D8-5B89-FA1F6F1C33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F4BE54-12B0-4F42-FC14-8DFD89CD3E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03525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E26AA-1C46-4BD2-F5A3-7AC4E0235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633041F-D2D7-8BFC-19E6-D0C24159B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C1736A8-5AC8-E1B8-ABED-5BAD8C01C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Thérèse (4’ pour les 4 exemples)</a:t>
            </a:r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0306B1-332C-5DFA-20BE-E2787B76D5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61309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AE4C8-0AD5-2A01-7F3C-EDE64FF87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542F5E5-F314-2948-C64F-E21F4D393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CBA4CE1-9689-6975-EF52-AAF7A8F1C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Thérèse (4’ pour les 4 exemples)</a:t>
            </a:r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AE2927B-61A3-ACB2-1FF8-A42DCE7AF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60872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717CE-E7B6-4A19-D374-E7EEE1285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4D11F6-18F3-7448-94A3-41D76BACF8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0457B5-0266-2B53-B68D-77C60BC1A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Thérèse (4’ pour les 4 exemples)</a:t>
            </a:r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9E4972-8316-C2A5-0E11-D64CAF869C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0F007-EEF5-4DE2-A21F-05CE94D2E110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60512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BE54AB-9EB8-D624-6DD0-B87965D6C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361CE8-F2AF-F1F0-52F2-C47CC24C9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A952AF-80B1-F89B-4F85-8B1C9FB9B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40954C-90A2-7187-7012-1C2CB6E2D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DF4449-E9D9-F85A-DE5A-EA5566AF0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07328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0AF1E-FF79-D176-8BBD-3D2EC86C4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94008F6-77D0-BF78-E89F-91FCEAED95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6C9EDC-FCC9-E5DD-49A0-73C05EEA2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383985-9F8A-4BF4-0DA7-6C218C152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383CFF-361A-3751-A495-C79B11E00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722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120A3AD-7F6A-0174-2C7E-29F5E83F9D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9FD2E-6822-A674-3386-B8C647A033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95EB52-7574-1755-69A4-498E507E9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45C44B-49AC-2F3A-6C9C-6786D6D28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1E2968-0F61-FBFD-8C43-6039B23D8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09264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3DBC1C-80BE-D5D3-D9B5-D3A2D4F5F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FD1214-39EA-0659-5008-E9645EFF5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E66A33-79F7-EC16-5E1F-B4501A8C4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D8CE6D-B171-71E9-C144-BE185478C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F78611-B59E-99E9-33FE-7FB7AE12E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9178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8225CE-BCD4-B887-3F99-9821FC973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92F742-953D-C949-EAAA-3F21ABFFB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473217-17FA-C629-F455-44C44D66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AFED1C-CFE9-EE02-3BA3-5B96CCB69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37C437-D67E-5A64-368D-041DA180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576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D65C16-48D1-2D67-9B24-30275A3A1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FFCA0C-72C9-E3BA-36FE-478AB169D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FA0B89B-6205-2E4A-945F-5FAC7F873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77A3E9-553F-683F-74C3-9250557B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507649-CE5C-63F4-5240-89C362A5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CA87DD9-FEB2-ABED-B715-66D2F80B7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9028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C13E8C-DD91-85E9-1987-377AA253E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48BEFF-9742-9E0D-BB87-6D4F97374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214F74-D70A-77B6-E4FF-6ADD3381B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E958C06-202D-05E1-E027-A19721ADB8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C4279D6-A810-3A10-DE5D-A278E80288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B26A7C0-EB57-D7E5-5271-7076242B7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B51CE89-3058-C17C-459F-DCB235FB3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D1B5912-9523-6895-DB01-59FA75227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11131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F03700-1F41-C006-8BC4-01F1ACC27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00DBEFE-41B4-06ED-CF91-C7A8447A7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DCB1B5F-1C60-4F5E-F2FF-6B54BA4C3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943D1EF-B7FD-2A28-A23C-5CDD81829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0587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682AF88-07FE-8035-28FA-E86D8850E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FCD07F3-1F02-8576-6D3A-EEEBB4B22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73695B-C075-3B0F-958B-17D565E46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1039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17B239-16B2-D1A3-E85B-323C37F18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0942F-40F6-464E-4CC5-2337732C4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616F1D-9E87-7A96-542F-CABFF2283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FC011F7-320C-03B7-E42C-A11CD19D8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C004BD5-B783-DE50-73EB-134F8C0FA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ABD3BFB-1817-2103-0AB0-31C677CE9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00761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7BAE08-3BA7-8DA6-3F82-EE1EE2E3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280D37-CEA7-2A4B-1D54-A5A2B54D98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0E65B63-A591-CFA5-404D-DBAAD1986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522F16-BC6D-3693-0031-1DCB2E65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BED2EAF-F70C-CBE2-5DCE-8329CB99F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8A19CA-C880-40D5-43AF-C19AFFBE9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0927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DB371E4-645F-EF16-709E-3767EAE85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08FA11-2E61-CEFD-CC89-1206EA59B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0565BC-FAA3-EC42-AF52-84352DC31F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3D3089-D023-427D-9DCC-18AD429E08BA}" type="datetimeFigureOut">
              <a:rPr lang="fr-BE" smtClean="0"/>
              <a:t>19/08/26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4C17EE-BE28-E4CE-3167-EEC6BEAFBE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19B182-7AE3-69FC-C387-2FCDF0AF3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491D7B-A3AF-453C-B6BE-128C6E6C59C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19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therese.gilbert@mailfence.com" TargetMode="External"/><Relationship Id="rId4" Type="http://schemas.openxmlformats.org/officeDocument/2006/relationships/hyperlink" Target="mailto:i.berlanger@ephec.be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387E9-4159-4B30-AF6F-CF184AFD68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787267"/>
            <a:ext cx="9144000" cy="641733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Autofit/>
          </a:bodyPr>
          <a:lstStyle/>
          <a:p>
            <a:r>
              <a:rPr lang="nl-BE" sz="3600" dirty="0"/>
              <a:t>Constructions à l’aide d’outils alternatifs</a:t>
            </a:r>
            <a:endParaRPr lang="fr-FR" sz="36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4F10E46-7EAF-40AE-AF1E-599B66BD1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764" y="3819359"/>
            <a:ext cx="9144000" cy="4475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BE" dirty="0">
                <a:latin typeface="Calibri"/>
                <a:ea typeface="Calibri"/>
                <a:cs typeface="Calibri"/>
              </a:rPr>
              <a:t>I. </a:t>
            </a:r>
            <a:r>
              <a:rPr lang="fr-BE" dirty="0" err="1">
                <a:latin typeface="Calibri"/>
                <a:ea typeface="Calibri"/>
                <a:cs typeface="Calibri"/>
              </a:rPr>
              <a:t>Berlanger</a:t>
            </a:r>
            <a:r>
              <a:rPr lang="fr-BE" dirty="0">
                <a:latin typeface="Calibri"/>
                <a:ea typeface="Calibri"/>
                <a:cs typeface="Calibri"/>
              </a:rPr>
              <a:t>, G. Cuisinier, Th. Gilbert</a:t>
            </a:r>
            <a:endParaRPr lang="fr-BE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Image 4" descr="Une image contenant texte, Police&#10;&#10;Le contenu généré par l’IA peut être incorrect.">
            <a:extLst>
              <a:ext uri="{FF2B5EF4-FFF2-40B4-BE49-F238E27FC236}">
                <a16:creationId xmlns:a16="http://schemas.microsoft.com/office/drawing/2014/main" id="{C837FFB2-3E9D-20F1-426C-9D268A9C8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99" y="624988"/>
            <a:ext cx="6095169" cy="10670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DF7973B-4C01-58B6-8E0F-429B2AAAA2C1}"/>
              </a:ext>
            </a:extLst>
          </p:cNvPr>
          <p:cNvSpPr txBox="1"/>
          <p:nvPr/>
        </p:nvSpPr>
        <p:spPr>
          <a:xfrm>
            <a:off x="3988106" y="4594034"/>
            <a:ext cx="3323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4"/>
              </a:rPr>
              <a:t>i.berlanger@ephec.be</a:t>
            </a:r>
            <a:endParaRPr lang="fr-FR" dirty="0">
              <a:solidFill>
                <a:schemeClr val="accent1"/>
              </a:solidFill>
            </a:endParaRPr>
          </a:p>
          <a:p>
            <a:r>
              <a:rPr lang="fr-FR" dirty="0">
                <a:solidFill>
                  <a:schemeClr val="accent1"/>
                </a:solidFill>
                <a:hlinkClick r:id="rId5"/>
              </a:rPr>
              <a:t>therese.gilbert@mailfence.com</a:t>
            </a:r>
            <a:endParaRPr lang="fr-FR" dirty="0">
              <a:solidFill>
                <a:schemeClr val="accent1"/>
              </a:solidFill>
            </a:endParaRPr>
          </a:p>
        </p:txBody>
      </p:sp>
      <p:pic>
        <p:nvPicPr>
          <p:cNvPr id="7" name="Image 6" descr="Une image contenant texte, Police,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999C8BC-8332-1871-C4A8-30C8C52FC3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591" y="307880"/>
            <a:ext cx="2209570" cy="152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01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6BC9A-93A9-FFB8-0383-7781F937F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7CA59B0-C9C6-DDE3-FC47-1A2B263EB879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perpendiculaire avec une bande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 descr="Une image contenant ligne, diagramme, cercle, conception&#10;&#10;Le contenu généré par l’IA peut être incorrect.">
            <a:extLst>
              <a:ext uri="{FF2B5EF4-FFF2-40B4-BE49-F238E27FC236}">
                <a16:creationId xmlns:a16="http://schemas.microsoft.com/office/drawing/2014/main" id="{D4556D48-12E8-755E-88D7-B525324E8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452" y="1518249"/>
            <a:ext cx="3819039" cy="384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26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0044D-B385-253A-300A-3F2BF2F73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2D77BD-6A06-3713-8434-57D26B07B798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>
                <a:latin typeface="Calibri"/>
                <a:ea typeface="Calibri"/>
                <a:cs typeface="Calibri"/>
              </a:rPr>
              <a:t>Le milieu d’un segment avec deux angles en carton</a:t>
            </a:r>
            <a:endParaRPr lang="fr-BE" sz="3200" b="1">
              <a:latin typeface="Calibri"/>
              <a:ea typeface="Calibri"/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425DE8-E984-7059-2A7C-7E925283828F}"/>
              </a:ext>
            </a:extLst>
          </p:cNvPr>
          <p:cNvSpPr txBox="1"/>
          <p:nvPr/>
        </p:nvSpPr>
        <p:spPr>
          <a:xfrm>
            <a:off x="1182329" y="4884459"/>
            <a:ext cx="98273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r-BE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maths, et la vérité en maths, sont essentiellement l'affaire de l'enseignant. Les élèves ne sont pas amenés à douter, se poser des questions, se faire une opinion, argumenter...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6F87206-3F26-C93D-88EF-AC8A4EBD6945}"/>
              </a:ext>
            </a:extLst>
          </p:cNvPr>
          <p:cNvSpPr txBox="1"/>
          <p:nvPr/>
        </p:nvSpPr>
        <p:spPr>
          <a:xfrm>
            <a:off x="4099731" y="5090811"/>
            <a:ext cx="2581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Symétries ou </a:t>
            </a:r>
          </a:p>
          <a:p>
            <a:r>
              <a:rPr lang="fr-FR" sz="1400" dirty="0"/>
              <a:t>propriétés du triangle isocèle…</a:t>
            </a:r>
          </a:p>
        </p:txBody>
      </p:sp>
      <p:pic>
        <p:nvPicPr>
          <p:cNvPr id="6" name="Image 5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9EF078ED-B9EE-D568-1B7C-D7D198B4A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878" y="1622870"/>
            <a:ext cx="2899881" cy="292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467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5F2CF-35D9-7E94-3354-60574DC25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4C981ED-CDFB-F851-4007-CFEA3BA4DB86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>
                <a:latin typeface="Calibri"/>
                <a:ea typeface="Calibri"/>
                <a:cs typeface="Calibri"/>
              </a:rPr>
              <a:t>La perpendiculaire avec deux angles en carton</a:t>
            </a:r>
            <a:endParaRPr lang="fr-BE" sz="3200" b="1">
              <a:latin typeface="Calibri"/>
              <a:ea typeface="Calibri"/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A8679A-4A4C-348F-20EB-73661570835B}"/>
              </a:ext>
            </a:extLst>
          </p:cNvPr>
          <p:cNvSpPr txBox="1"/>
          <p:nvPr/>
        </p:nvSpPr>
        <p:spPr>
          <a:xfrm>
            <a:off x="1182329" y="4884459"/>
            <a:ext cx="98273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r-BE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maths, et la vérité en maths, sont essentiellement l'affaire de l'enseignant. Les élèves ne sont pas amenés à douter, se poser des questions, se faire une opinion, argumenter...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457DED3-1425-DC93-03DD-891378232D25}"/>
              </a:ext>
            </a:extLst>
          </p:cNvPr>
          <p:cNvSpPr txBox="1"/>
          <p:nvPr/>
        </p:nvSpPr>
        <p:spPr>
          <a:xfrm>
            <a:off x="3613720" y="5127259"/>
            <a:ext cx="363426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Propriété de parallélisme et perpendicularité</a:t>
            </a:r>
          </a:p>
          <a:p>
            <a:r>
              <a:rPr lang="fr-FR" sz="1400" dirty="0"/>
              <a:t>Symétries ou </a:t>
            </a:r>
          </a:p>
          <a:p>
            <a:r>
              <a:rPr lang="fr-FR" sz="1400" dirty="0"/>
              <a:t>propriétés du triangle isocèle, du losange…</a:t>
            </a:r>
          </a:p>
        </p:txBody>
      </p:sp>
      <p:pic>
        <p:nvPicPr>
          <p:cNvPr id="4" name="Image 3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C834EA02-2601-1129-284F-324CD8CDB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4" y="3040129"/>
            <a:ext cx="3537316" cy="2087130"/>
          </a:xfrm>
          <a:prstGeom prst="rect">
            <a:avLst/>
          </a:prstGeom>
        </p:spPr>
      </p:pic>
      <p:pic>
        <p:nvPicPr>
          <p:cNvPr id="10" name="Image 9" descr="Une image contenant ligne, diagramme, origami&#10;&#10;Le contenu généré par l’IA peut être incorrect.">
            <a:extLst>
              <a:ext uri="{FF2B5EF4-FFF2-40B4-BE49-F238E27FC236}">
                <a16:creationId xmlns:a16="http://schemas.microsoft.com/office/drawing/2014/main" id="{3B5F1014-8FC1-7CAB-1595-D651DC52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937" y="1730741"/>
            <a:ext cx="4476087" cy="338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42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303E1-B390-97B0-6237-13F6A5A46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605D97E-00FE-9442-0B10-736A73DE6C2C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>
                <a:latin typeface="Calibri"/>
                <a:ea typeface="Calibri"/>
                <a:cs typeface="Calibri"/>
              </a:rPr>
              <a:t>La parallèle avec deux angles en carton – 2 méthodes</a:t>
            </a:r>
            <a:endParaRPr lang="fr-BE" sz="3200" b="1">
              <a:latin typeface="Calibri"/>
              <a:ea typeface="Calibri"/>
              <a:cs typeface="Calibri"/>
            </a:endParaRPr>
          </a:p>
        </p:txBody>
      </p:sp>
      <p:pic>
        <p:nvPicPr>
          <p:cNvPr id="5" name="Image 4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C02A453B-8193-BAFE-080F-26E33AC1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64" y="1502660"/>
            <a:ext cx="4414603" cy="2214659"/>
          </a:xfrm>
          <a:prstGeom prst="rect">
            <a:avLst/>
          </a:prstGeom>
        </p:spPr>
      </p:pic>
      <p:pic>
        <p:nvPicPr>
          <p:cNvPr id="8" name="Image 7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C343E00F-A7D4-D889-9763-A3A4D3221E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11169"/>
            <a:ext cx="5512336" cy="283085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A188F98-2BEF-242D-BB4E-F98D6A847AAD}"/>
              </a:ext>
            </a:extLst>
          </p:cNvPr>
          <p:cNvSpPr txBox="1"/>
          <p:nvPr/>
        </p:nvSpPr>
        <p:spPr>
          <a:xfrm>
            <a:off x="786464" y="4172688"/>
            <a:ext cx="3961726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FR"/>
              <a:t>Propriété</a:t>
            </a:r>
            <a:r>
              <a:rPr lang="fr-FR" dirty="0"/>
              <a:t> des angles alternes-internes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26B1ACB-78E2-52FB-A849-6D3FA03E4017}"/>
              </a:ext>
            </a:extLst>
          </p:cNvPr>
          <p:cNvSpPr txBox="1"/>
          <p:nvPr/>
        </p:nvSpPr>
        <p:spPr>
          <a:xfrm>
            <a:off x="7150309" y="4895202"/>
            <a:ext cx="3836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Propriété des angles correspondants</a:t>
            </a:r>
          </a:p>
        </p:txBody>
      </p:sp>
    </p:spTree>
    <p:extLst>
      <p:ext uri="{BB962C8B-B14F-4D97-AF65-F5344CB8AC3E}">
        <p14:creationId xmlns:p14="http://schemas.microsoft.com/office/powerpoint/2010/main" val="1348659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74185-26BD-4A1B-3F3C-441A92B31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260E33-170D-90FA-8953-5CD5F478E6B1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Trisecter</a:t>
            </a: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angle avec le trisecteur de Ceva - méthode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 descr="Une image contenant ligne, cercle, diagramme&#10;&#10;Le contenu généré par l’IA peut être incorrect.">
            <a:extLst>
              <a:ext uri="{FF2B5EF4-FFF2-40B4-BE49-F238E27FC236}">
                <a16:creationId xmlns:a16="http://schemas.microsoft.com/office/drawing/2014/main" id="{1C682B4A-6D2B-DB51-E049-FDAD44DDC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539" y="1777768"/>
            <a:ext cx="6154922" cy="403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61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E2300-28EE-E125-BAE8-0EE2DE978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7F21356-9122-7179-6838-36B811C867C3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Trisecter</a:t>
            </a: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angle avec le trisecteur de Ceva – justification 1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ligne, cercle, diagramme, Tracé&#10;&#10;Le contenu généré par l’IA peut être incorrect.">
            <a:extLst>
              <a:ext uri="{FF2B5EF4-FFF2-40B4-BE49-F238E27FC236}">
                <a16:creationId xmlns:a16="http://schemas.microsoft.com/office/drawing/2014/main" id="{D8FC7787-94DD-4F88-A800-DC6A90F50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9" y="2057400"/>
            <a:ext cx="4720856" cy="32592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775B6EE-75BE-CCA3-DBEA-BA61B146E405}"/>
              </a:ext>
            </a:extLst>
          </p:cNvPr>
          <p:cNvSpPr txBox="1"/>
          <p:nvPr/>
        </p:nvSpPr>
        <p:spPr>
          <a:xfrm>
            <a:off x="1339702" y="5550195"/>
            <a:ext cx="4104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Propriétés des angles correspondants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4F96C3A-7728-A702-6697-91AB6A30922B}"/>
              </a:ext>
            </a:extLst>
          </p:cNvPr>
          <p:cNvSpPr txBox="1"/>
          <p:nvPr/>
        </p:nvSpPr>
        <p:spPr>
          <a:xfrm>
            <a:off x="6379535" y="5550195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Propriétés des angles inscrits dans un cercle</a:t>
            </a:r>
          </a:p>
        </p:txBody>
      </p:sp>
      <p:pic>
        <p:nvPicPr>
          <p:cNvPr id="9" name="Image 8" descr="Une image contenant ligne, diagramme, cercle, Tracé&#10;&#10;Le contenu généré par l’IA peut être incorrect.">
            <a:extLst>
              <a:ext uri="{FF2B5EF4-FFF2-40B4-BE49-F238E27FC236}">
                <a16:creationId xmlns:a16="http://schemas.microsoft.com/office/drawing/2014/main" id="{E33D74D9-9F2B-6469-21A5-1650FF3FDF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97372"/>
            <a:ext cx="5054079" cy="353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614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42BE9-81F5-2A3E-8236-8620D0176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99DD1A2-083D-D44E-6133-332E0C7059E4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Trisecter</a:t>
            </a: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angle avec le trisecteur de Ceva – justification 2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E83CF2-96AF-4507-C2D9-7AA3F4FF458C}"/>
              </a:ext>
            </a:extLst>
          </p:cNvPr>
          <p:cNvSpPr txBox="1"/>
          <p:nvPr/>
        </p:nvSpPr>
        <p:spPr>
          <a:xfrm>
            <a:off x="1339702" y="5550195"/>
            <a:ext cx="4104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Propriétés du losange, du triangle isocèle, angles supplémentaires…</a:t>
            </a:r>
          </a:p>
        </p:txBody>
      </p:sp>
      <p:pic>
        <p:nvPicPr>
          <p:cNvPr id="4" name="Image 3" descr="Une image contenant ligne, diagramme, cercle, Tracé&#10;&#10;Le contenu généré par l’IA peut être incorrect.">
            <a:extLst>
              <a:ext uri="{FF2B5EF4-FFF2-40B4-BE49-F238E27FC236}">
                <a16:creationId xmlns:a16="http://schemas.microsoft.com/office/drawing/2014/main" id="{82791BD7-4F96-DF01-9505-877304AF0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67" y="1836452"/>
            <a:ext cx="4626990" cy="32352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246C857-9FC6-9E57-BC3E-8DC7CA930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070" y="1643802"/>
            <a:ext cx="6465890" cy="444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05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ivre, papier, encre&#10;&#10;Le contenu généré par l’IA peut être incorrect.">
            <a:extLst>
              <a:ext uri="{FF2B5EF4-FFF2-40B4-BE49-F238E27FC236}">
                <a16:creationId xmlns:a16="http://schemas.microsoft.com/office/drawing/2014/main" id="{C2DFECC1-1E3B-B51C-A87C-0B0D51E87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4"/>
          <a:stretch>
            <a:fillRect/>
          </a:stretch>
        </p:blipFill>
        <p:spPr>
          <a:xfrm rot="5400000">
            <a:off x="4101186" y="921755"/>
            <a:ext cx="4060876" cy="621721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A67399-8B39-D633-0923-48F459E04542}"/>
              </a:ext>
            </a:extLst>
          </p:cNvPr>
          <p:cNvSpPr txBox="1"/>
          <p:nvPr/>
        </p:nvSpPr>
        <p:spPr>
          <a:xfrm>
            <a:off x="3023015" y="6206065"/>
            <a:ext cx="8712200" cy="372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Archimède, </a:t>
            </a:r>
            <a:r>
              <a:rPr lang="fr-FR" i="1" dirty="0"/>
              <a:t>Le livre des lemmes,</a:t>
            </a:r>
            <a:r>
              <a:rPr lang="fr-FR" dirty="0"/>
              <a:t> Proposition 8.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DF9D4E7-3DC8-1CF7-EB74-05AA09402FC8}"/>
              </a:ext>
            </a:extLst>
          </p:cNvPr>
          <p:cNvSpPr txBox="1"/>
          <p:nvPr/>
        </p:nvSpPr>
        <p:spPr>
          <a:xfrm>
            <a:off x="1862667" y="931333"/>
            <a:ext cx="8537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Thomas (Tommaso) Ceva (1648–1737),  père jésuite, </a:t>
            </a:r>
            <a:r>
              <a:rPr lang="fr-FR" dirty="0" err="1"/>
              <a:t>mathématicien</a:t>
            </a:r>
            <a:r>
              <a:rPr lang="fr-FR" dirty="0"/>
              <a:t> et </a:t>
            </a:r>
            <a:r>
              <a:rPr lang="fr-FR" dirty="0" err="1"/>
              <a:t>poète</a:t>
            </a:r>
            <a:r>
              <a:rPr lang="fr-FR" dirty="0"/>
              <a:t> italien, </a:t>
            </a:r>
          </a:p>
          <a:p>
            <a:r>
              <a:rPr lang="fr-FR" dirty="0" err="1"/>
              <a:t>frère</a:t>
            </a:r>
            <a:r>
              <a:rPr lang="fr-FR" dirty="0"/>
              <a:t> de Giovanni Ceva (du théorème de Ceva) </a:t>
            </a:r>
          </a:p>
          <a:p>
            <a:r>
              <a:rPr lang="fr-FR" dirty="0"/>
              <a:t>Trisecteur de Ceva : </a:t>
            </a:r>
            <a:r>
              <a:rPr lang="fr-FR" i="1" dirty="0" err="1"/>
              <a:t>Opuscula</a:t>
            </a:r>
            <a:r>
              <a:rPr lang="fr-FR" i="1" dirty="0"/>
              <a:t> </a:t>
            </a:r>
            <a:r>
              <a:rPr lang="fr-FR" i="1" dirty="0" err="1"/>
              <a:t>Matematica</a:t>
            </a:r>
            <a:r>
              <a:rPr lang="fr-FR" dirty="0"/>
              <a:t>, publié à la fin de 1699..</a:t>
            </a:r>
          </a:p>
        </p:txBody>
      </p:sp>
    </p:spTree>
    <p:extLst>
      <p:ext uri="{BB962C8B-B14F-4D97-AF65-F5344CB8AC3E}">
        <p14:creationId xmlns:p14="http://schemas.microsoft.com/office/powerpoint/2010/main" val="1779575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E8ED3-322B-A1CC-D180-14FD4B2C3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501AA20-4CB2-2546-D4F3-C7E085633C42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Autres constructions avec le trisecteur de Ceva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427E7B5-902D-245C-2655-CE2A7B470770}"/>
              </a:ext>
            </a:extLst>
          </p:cNvPr>
          <p:cNvSpPr txBox="1"/>
          <p:nvPr/>
        </p:nvSpPr>
        <p:spPr>
          <a:xfrm>
            <a:off x="1282535" y="1774472"/>
            <a:ext cx="84908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Milieu, bissectrice, perpendiculaire : </a:t>
            </a:r>
          </a:p>
          <a:p>
            <a:r>
              <a:rPr lang="fr-FR"/>
              <a:t>	par </a:t>
            </a:r>
            <a:r>
              <a:rPr lang="fr-FR" dirty="0"/>
              <a:t>les propriétés de symétrie du losange.</a:t>
            </a:r>
          </a:p>
          <a:p>
            <a:endParaRPr lang="fr-FR" dirty="0"/>
          </a:p>
          <a:p>
            <a:r>
              <a:rPr lang="fr-FR" dirty="0"/>
              <a:t>Parallèle : </a:t>
            </a:r>
          </a:p>
          <a:p>
            <a:r>
              <a:rPr lang="fr-FR" dirty="0"/>
              <a:t>	par le parallélisme des côtés opposés du losange.</a:t>
            </a:r>
          </a:p>
        </p:txBody>
      </p:sp>
    </p:spTree>
    <p:extLst>
      <p:ext uri="{BB962C8B-B14F-4D97-AF65-F5344CB8AC3E}">
        <p14:creationId xmlns:p14="http://schemas.microsoft.com/office/powerpoint/2010/main" val="4063324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F3E5D-F06E-CDFB-8B8C-8E8FCAA82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0C04C7-0DA7-8D75-A65F-C52B975BEB71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Pourquoi cette activité ?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446319-3B02-1683-6333-164D2FEC57BF}"/>
              </a:ext>
            </a:extLst>
          </p:cNvPr>
          <p:cNvSpPr txBox="1"/>
          <p:nvPr/>
        </p:nvSpPr>
        <p:spPr>
          <a:xfrm>
            <a:off x="1337733" y="2065867"/>
            <a:ext cx="10141815" cy="415498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342900" indent="-342900">
              <a:buFontTx/>
              <a:buChar char="-"/>
            </a:pPr>
            <a:r>
              <a:rPr lang="fr-FR" sz="2400" dirty="0"/>
              <a:t>Suscite la créativité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Permet une variété de solutions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Incite à mettre en lien les notions mathématiques </a:t>
            </a:r>
          </a:p>
          <a:p>
            <a:pPr marL="342900" indent="-342900">
              <a:buFontTx/>
              <a:buChar char="-"/>
            </a:pPr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Difficulté :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Faut-il toujours justifier ? Jusqu’à quel point ? La pertinence de certaines </a:t>
            </a:r>
          </a:p>
          <a:p>
            <a:r>
              <a:rPr lang="fr-FR" sz="2400" dirty="0"/>
              <a:t>constructions se devine sans qu’on ait besoin de justifier (par symétrie </a:t>
            </a:r>
          </a:p>
          <a:p>
            <a:pPr>
              <a:tabLst>
                <a:tab pos="9374188" algn="l"/>
              </a:tabLst>
            </a:pPr>
            <a:r>
              <a:rPr lang="fr-FR" sz="2400" dirty="0"/>
              <a:t>par exemple). Certaines justifications sont « compliquées » à formuler.</a:t>
            </a:r>
          </a:p>
          <a:p>
            <a:pPr>
              <a:tabLst>
                <a:tab pos="9374188" algn="l"/>
              </a:tabLst>
            </a:pPr>
            <a:r>
              <a:rPr lang="fr-FR" sz="2400"/>
              <a:t>-   Arriver à formuler l’idée globale d’une construction plutôt que les détails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546892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E546BB-ED85-3FEE-2C7A-0D3661F5A985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Consignes pour les ateliers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83D24A5-C150-83C4-51B0-B2529038872B}"/>
              </a:ext>
            </a:extLst>
          </p:cNvPr>
          <p:cNvSpPr txBox="1"/>
          <p:nvPr/>
        </p:nvSpPr>
        <p:spPr>
          <a:xfrm>
            <a:off x="535577" y="1484810"/>
            <a:ext cx="6142446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/>
              <a:t>Trois outils</a:t>
            </a:r>
            <a:endParaRPr lang="en-US" sz="2400" dirty="0"/>
          </a:p>
          <a:p>
            <a:endParaRPr lang="fr-FR" sz="2400" dirty="0"/>
          </a:p>
          <a:p>
            <a:r>
              <a:rPr lang="fr-FR" sz="2400" b="1" dirty="0"/>
              <a:t>Bandelette à bords parallèles </a:t>
            </a:r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b="1" dirty="0"/>
          </a:p>
          <a:p>
            <a:r>
              <a:rPr lang="fr-FR" sz="2400" b="1" dirty="0"/>
              <a:t>Deux angles de même amplitude</a:t>
            </a:r>
            <a:r>
              <a:rPr lang="fr-FR" sz="2400" dirty="0"/>
              <a:t> </a:t>
            </a:r>
            <a:r>
              <a:rPr lang="fr-FR" sz="2400" b="1" dirty="0"/>
              <a:t>en carton </a:t>
            </a:r>
            <a:endParaRPr lang="en-US" sz="2400" dirty="0"/>
          </a:p>
          <a:p>
            <a:endParaRPr lang="fr-FR" sz="2400" b="1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On ne peut pas utiliser les extrémités </a:t>
            </a:r>
            <a:endParaRPr lang="fr-FR" dirty="0"/>
          </a:p>
          <a:p>
            <a:r>
              <a:rPr lang="fr-FR" sz="2400" dirty="0"/>
              <a:t>des côtés, ni y faire de marque.        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1E27DE9-747A-D5E9-B660-32591007B9E2}"/>
              </a:ext>
            </a:extLst>
          </p:cNvPr>
          <p:cNvSpPr txBox="1"/>
          <p:nvPr/>
        </p:nvSpPr>
        <p:spPr>
          <a:xfrm>
            <a:off x="6965459" y="2316232"/>
            <a:ext cx="4907280" cy="44319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400" b="1" dirty="0"/>
              <a:t>Trisecteur de Ceva,</a:t>
            </a:r>
            <a:r>
              <a:rPr lang="fr-FR" dirty="0"/>
              <a:t> </a:t>
            </a:r>
            <a:r>
              <a:rPr lang="fr-FR" sz="2400" dirty="0"/>
              <a:t>en plus d’une règle non graduée </a:t>
            </a:r>
          </a:p>
          <a:p>
            <a:endParaRPr lang="fr-FR" sz="2400" b="1" dirty="0"/>
          </a:p>
          <a:p>
            <a:endParaRPr lang="fr-FR" sz="2400" b="1" dirty="0"/>
          </a:p>
          <a:p>
            <a:endParaRPr lang="fr-FR" sz="2400" b="1" dirty="0"/>
          </a:p>
          <a:p>
            <a:endParaRPr lang="fr-FR" sz="2400" b="1" dirty="0"/>
          </a:p>
          <a:p>
            <a:endParaRPr lang="fr-FR" sz="2400" b="1" dirty="0"/>
          </a:p>
          <a:p>
            <a:endParaRPr lang="fr-FR" sz="2400" b="1" dirty="0"/>
          </a:p>
          <a:p>
            <a:endParaRPr lang="fr-FR" sz="2400" b="1" dirty="0"/>
          </a:p>
          <a:p>
            <a:endParaRPr lang="fr-FR" sz="2400" b="1" dirty="0"/>
          </a:p>
          <a:p>
            <a:pPr algn="ctr"/>
            <a:r>
              <a:rPr lang="fr-FR" sz="2400" dirty="0"/>
              <a:t>À utiliser avec ou sans disque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pic>
        <p:nvPicPr>
          <p:cNvPr id="13" name="Image 12" descr="Une image contenant orange, accessoire&#10;&#10;Le contenu généré par l’IA peut être incorrect.">
            <a:extLst>
              <a:ext uri="{FF2B5EF4-FFF2-40B4-BE49-F238E27FC236}">
                <a16:creationId xmlns:a16="http://schemas.microsoft.com/office/drawing/2014/main" id="{3C5DF966-EE01-352D-271A-C19B7E8D1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56" y="3116683"/>
            <a:ext cx="2279715" cy="624634"/>
          </a:xfrm>
          <a:prstGeom prst="rect">
            <a:avLst/>
          </a:prstGeom>
        </p:spPr>
      </p:pic>
      <p:pic>
        <p:nvPicPr>
          <p:cNvPr id="15" name="Image 14" descr="Une image contenant papier&#10;&#10;Le contenu généré par l’IA peut être incorrect.">
            <a:extLst>
              <a:ext uri="{FF2B5EF4-FFF2-40B4-BE49-F238E27FC236}">
                <a16:creationId xmlns:a16="http://schemas.microsoft.com/office/drawing/2014/main" id="{099C2CAF-7152-4D31-64C6-3408B6F25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328335" y="4497249"/>
            <a:ext cx="1120016" cy="1436915"/>
          </a:xfrm>
          <a:prstGeom prst="rect">
            <a:avLst/>
          </a:prstGeom>
        </p:spPr>
      </p:pic>
      <p:pic>
        <p:nvPicPr>
          <p:cNvPr id="17" name="Image 16" descr="Une image contenant trépied, art&#10;&#10;Le contenu généré par l’IA peut être incorrect.">
            <a:extLst>
              <a:ext uri="{FF2B5EF4-FFF2-40B4-BE49-F238E27FC236}">
                <a16:creationId xmlns:a16="http://schemas.microsoft.com/office/drawing/2014/main" id="{AE798BC9-44BF-F3CD-1226-E5D15200F1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144" y="3318390"/>
            <a:ext cx="1781910" cy="2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30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80E12-3872-7AE6-04BF-23F36BA29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8FDB1C6-D258-30AF-BF76-820B88AB5C5D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>
                <a:latin typeface="Calibri"/>
                <a:ea typeface="Calibri"/>
                <a:cs typeface="Calibri"/>
              </a:rPr>
              <a:t>Dans le référentiel de mathématique du Tronc Commun...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3ECB6D5-9708-BB34-F8FB-9B8F773C4E8E}"/>
              </a:ext>
            </a:extLst>
          </p:cNvPr>
          <p:cNvSpPr txBox="1"/>
          <p:nvPr/>
        </p:nvSpPr>
        <p:spPr>
          <a:xfrm>
            <a:off x="1299147" y="1648917"/>
            <a:ext cx="10255770" cy="47593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6AE4A9-3D25-BDFB-442B-96727597E8D7}"/>
              </a:ext>
            </a:extLst>
          </p:cNvPr>
          <p:cNvSpPr txBox="1"/>
          <p:nvPr/>
        </p:nvSpPr>
        <p:spPr>
          <a:xfrm>
            <a:off x="1349114" y="1686393"/>
            <a:ext cx="9968459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" sz="2400" b="1">
                <a:latin typeface="Calibri"/>
                <a:ea typeface="Calibri"/>
                <a:cs typeface="Calibri"/>
              </a:rPr>
              <a:t>De bonnes intentions</a:t>
            </a:r>
            <a:endParaRPr lang="fr" sz="2400" b="1" dirty="0">
              <a:latin typeface="Calibri"/>
              <a:ea typeface="Calibri"/>
              <a:cs typeface="Calibri"/>
            </a:endParaRPr>
          </a:p>
          <a:p>
            <a:endParaRPr lang="fr" sz="2400" dirty="0">
              <a:latin typeface="Calibri"/>
              <a:ea typeface="Calibri"/>
              <a:cs typeface="Calibri"/>
            </a:endParaRPr>
          </a:p>
          <a:p>
            <a:r>
              <a:rPr lang="fr" sz="2400">
                <a:latin typeface="Calibri"/>
                <a:ea typeface="Calibri"/>
                <a:cs typeface="Calibri"/>
              </a:rPr>
              <a:t>"Cette discipline développe l’aptitude à maitriser et à appliquer progressivement un </a:t>
            </a:r>
            <a:r>
              <a:rPr lang="fr" sz="240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raisonnement </a:t>
            </a:r>
            <a:r>
              <a:rPr lang="fr" sz="2400">
                <a:latin typeface="Calibri"/>
                <a:ea typeface="Calibri"/>
                <a:cs typeface="Calibri"/>
              </a:rPr>
              <a:t>et des </a:t>
            </a:r>
            <a:r>
              <a:rPr lang="fr" sz="240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outils mathématiques</a:t>
            </a:r>
            <a:r>
              <a:rPr lang="fr" sz="2400">
                <a:latin typeface="Calibri"/>
                <a:ea typeface="Calibri"/>
                <a:cs typeface="Calibri"/>
              </a:rPr>
              <a:t> reposant sur des connaissances adéquates pour </a:t>
            </a:r>
            <a:r>
              <a:rPr lang="fr" sz="240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résoudre des problèmes</a:t>
            </a:r>
            <a:r>
              <a:rPr lang="fr" sz="2400">
                <a:latin typeface="Calibri"/>
                <a:ea typeface="Calibri"/>
                <a:cs typeface="Calibri"/>
              </a:rPr>
              <a:t> .</a:t>
            </a:r>
            <a:endParaRPr lang="fr-FR" sz="2400"/>
          </a:p>
          <a:p>
            <a:r>
              <a:rPr lang="fr-FR" sz="2400">
                <a:latin typeface="Calibri"/>
                <a:ea typeface="Calibri"/>
                <a:cs typeface="Calibri"/>
              </a:rPr>
              <a:t>L’élève apprend à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utiliser les instruments de géométrie pour tracer des figures</a:t>
            </a:r>
            <a:r>
              <a:rPr lang="fr-FR" sz="2400" dirty="0">
                <a:latin typeface="Calibri"/>
                <a:ea typeface="Calibri"/>
                <a:cs typeface="Calibri"/>
              </a:rPr>
              <a:t> </a:t>
            </a:r>
            <a:r>
              <a:rPr lang="fr-FR" sz="2400">
                <a:latin typeface="Calibri"/>
                <a:ea typeface="Calibri"/>
                <a:cs typeface="Calibri"/>
              </a:rPr>
              <a:t>[…]. Ces instruments contribuent aussi à la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découverte de propriétés géométriques</a:t>
            </a:r>
            <a:r>
              <a:rPr lang="fr-FR" sz="2400">
                <a:latin typeface="Calibri"/>
                <a:ea typeface="Calibri"/>
                <a:cs typeface="Calibri"/>
              </a:rPr>
              <a:t>.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Tout au long du tronc commun</a:t>
            </a:r>
            <a:r>
              <a:rPr lang="fr-FR" sz="2400">
                <a:latin typeface="Calibri"/>
                <a:ea typeface="Calibri"/>
                <a:cs typeface="Calibri"/>
              </a:rPr>
              <a:t>, les élèves seront confrontés à des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résolutions de problèmes contextualisés</a:t>
            </a:r>
            <a:r>
              <a:rPr lang="fr-FR" sz="2400">
                <a:latin typeface="Calibri"/>
                <a:ea typeface="Calibri"/>
                <a:cs typeface="Calibri"/>
              </a:rPr>
              <a:t> qui permettront la mobilisation de leurs acquis." (p.20)</a:t>
            </a:r>
            <a:endParaRPr lang="fr-FR" sz="2400"/>
          </a:p>
          <a:p>
            <a:pPr algn="l"/>
            <a:endParaRPr lang="fr-FR" sz="2400" dirty="0"/>
          </a:p>
          <a:p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2932365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EEE1-E7F4-B2B3-3DBF-41E7E94EB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181A8FD-810D-ECCE-6A9B-FDB663144F4E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>
                <a:latin typeface="Calibri"/>
                <a:ea typeface="Calibri"/>
                <a:cs typeface="Calibri"/>
              </a:rPr>
              <a:t>Dans le référentiel de mathématique du Tronc Commun...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DBB2B8-6B7C-9D92-4374-B18828E2D8F1}"/>
              </a:ext>
            </a:extLst>
          </p:cNvPr>
          <p:cNvSpPr txBox="1"/>
          <p:nvPr/>
        </p:nvSpPr>
        <p:spPr>
          <a:xfrm>
            <a:off x="1299147" y="1648917"/>
            <a:ext cx="10255770" cy="47593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794468-9212-7BC5-A39D-E99DF5DCE83B}"/>
              </a:ext>
            </a:extLst>
          </p:cNvPr>
          <p:cNvSpPr txBox="1"/>
          <p:nvPr/>
        </p:nvSpPr>
        <p:spPr>
          <a:xfrm>
            <a:off x="1349114" y="1686393"/>
            <a:ext cx="9968459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Calibri"/>
                <a:ea typeface="Calibri"/>
                <a:cs typeface="Calibri"/>
              </a:rPr>
              <a:t>Quelle place pour la construction de figures à l’aide d’outils géométriques ?</a:t>
            </a:r>
            <a:endParaRPr lang="fr-FR" sz="2400" dirty="0"/>
          </a:p>
          <a:p>
            <a:endParaRPr lang="fr-FR" sz="2400" dirty="0"/>
          </a:p>
          <a:p>
            <a:r>
              <a:rPr lang="fr-FR" sz="2400" dirty="0">
                <a:latin typeface="Calibri"/>
                <a:ea typeface="Calibri"/>
                <a:cs typeface="Calibri"/>
              </a:rPr>
              <a:t>Dans le champ </a:t>
            </a:r>
            <a:r>
              <a:rPr lang="fr-FR" sz="2400" b="1" dirty="0">
                <a:latin typeface="Calibri"/>
                <a:ea typeface="Calibri"/>
                <a:cs typeface="Calibri"/>
              </a:rPr>
              <a:t>« Des objets de l’espace à la géométrie</a:t>
            </a:r>
            <a:r>
              <a:rPr lang="fr-FR" sz="2400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fr-FR" sz="2400" b="1" dirty="0">
                <a:latin typeface="Calibri"/>
                <a:ea typeface="Calibri"/>
                <a:cs typeface="Calibri"/>
              </a:rPr>
              <a:t>»</a:t>
            </a:r>
            <a:r>
              <a:rPr lang="fr-FR" sz="2400" dirty="0">
                <a:latin typeface="Calibri"/>
                <a:ea typeface="Calibri"/>
                <a:cs typeface="Calibri"/>
              </a:rPr>
              <a:t>, deux « blocs » sont concernés. Pour chaque bloc sont détaillés les « contenus » et « attendus », </a:t>
            </a:r>
            <a:r>
              <a:rPr lang="fr-FR" sz="2400">
                <a:latin typeface="Calibri"/>
                <a:ea typeface="Calibri"/>
                <a:cs typeface="Calibri"/>
              </a:rPr>
              <a:t>déclinés en « savoirs », « savoir-faire » et « compétences».</a:t>
            </a:r>
            <a:endParaRPr lang="fr-FR" sz="2400"/>
          </a:p>
          <a:p>
            <a:endParaRPr lang="fr-FR" sz="2400" dirty="0">
              <a:latin typeface="Calibri"/>
              <a:ea typeface="Calibri"/>
              <a:cs typeface="Calibri"/>
            </a:endParaRPr>
          </a:p>
          <a:p>
            <a:endParaRPr lang="fr-FR" sz="2400" dirty="0">
              <a:latin typeface="Calibri"/>
              <a:ea typeface="Calibri"/>
              <a:cs typeface="Calibri"/>
            </a:endParaRP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sz="2400">
                <a:latin typeface="Calibri"/>
                <a:ea typeface="Calibri"/>
                <a:cs typeface="Calibri"/>
              </a:rPr>
              <a:t>La compétence </a:t>
            </a:r>
            <a:r>
              <a:rPr lang="fr-FR" sz="2400">
                <a:solidFill>
                  <a:srgbClr val="0081E0"/>
                </a:solidFill>
                <a:latin typeface="Calibri"/>
                <a:ea typeface="Calibri"/>
                <a:cs typeface="Calibri"/>
              </a:rPr>
              <a:t>«</a:t>
            </a:r>
            <a:r>
              <a:rPr lang="fr-FR" sz="2400" dirty="0">
                <a:latin typeface="Calibri"/>
                <a:ea typeface="Calibri"/>
                <a:cs typeface="Calibri"/>
              </a:rPr>
              <a:t> 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Articuler des propriétés géométriques et des procédés de construction</a:t>
            </a:r>
            <a:r>
              <a:rPr lang="fr-FR" sz="2400" dirty="0">
                <a:latin typeface="Calibri"/>
                <a:ea typeface="Calibri"/>
                <a:cs typeface="Calibri"/>
              </a:rPr>
              <a:t> </a:t>
            </a:r>
            <a:r>
              <a:rPr lang="fr-FR" sz="2400">
                <a:solidFill>
                  <a:srgbClr val="0081E0"/>
                </a:solidFill>
                <a:latin typeface="Calibri"/>
                <a:ea typeface="Calibri"/>
                <a:cs typeface="Calibri"/>
              </a:rPr>
              <a:t>»</a:t>
            </a:r>
            <a:r>
              <a:rPr lang="fr-FR" sz="2400">
                <a:latin typeface="Calibri"/>
                <a:ea typeface="Calibri"/>
                <a:cs typeface="Calibri"/>
              </a:rPr>
              <a:t> (*) revient chaque année.</a:t>
            </a:r>
            <a:endParaRPr lang="fr-FR" sz="240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DE8E9E-64C8-A2C9-33A1-9F69ADCB1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01" y="3764224"/>
            <a:ext cx="10457314" cy="68081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9F8D3E6-1A06-17C7-ACF2-6681C91BC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762" y="4445653"/>
            <a:ext cx="10472453" cy="94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72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38998-C950-A572-4628-12B9F0E89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0154BA-6429-525A-4DE8-53B28AB0417C}"/>
              </a:ext>
            </a:extLst>
          </p:cNvPr>
          <p:cNvSpPr txBox="1"/>
          <p:nvPr/>
        </p:nvSpPr>
        <p:spPr>
          <a:xfrm>
            <a:off x="0" y="510801"/>
            <a:ext cx="12192000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" sz="2400" b="1">
                <a:latin typeface="Aptos"/>
                <a:ea typeface="Calibri"/>
                <a:cs typeface="Calibri"/>
              </a:rPr>
              <a:t>  </a:t>
            </a:r>
            <a:r>
              <a:rPr lang="fr" sz="3200" b="1">
                <a:latin typeface="Aptos"/>
                <a:ea typeface="Calibri"/>
                <a:cs typeface="Calibri"/>
              </a:rPr>
              <a:t>Quelques contenus d'apprentissage et attendus, de P6 à </a:t>
            </a:r>
            <a:r>
              <a:rPr lang="fr" sz="3200" b="1" dirty="0">
                <a:latin typeface="Aptos"/>
                <a:ea typeface="Calibri"/>
                <a:cs typeface="Calibri"/>
              </a:rPr>
              <a:t>S3</a:t>
            </a:r>
            <a:endParaRPr lang="fr-FR" sz="3200" dirty="0">
              <a:latin typeface="Aptos"/>
              <a:ea typeface="Calibri"/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C18C5F-CA7E-CC9F-E940-186C2991E34E}"/>
              </a:ext>
            </a:extLst>
          </p:cNvPr>
          <p:cNvSpPr txBox="1"/>
          <p:nvPr/>
        </p:nvSpPr>
        <p:spPr>
          <a:xfrm>
            <a:off x="1299147" y="1648917"/>
            <a:ext cx="10255770" cy="47593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F8ECBA-8805-FE79-F70C-36C0F992ABC6}"/>
              </a:ext>
            </a:extLst>
          </p:cNvPr>
          <p:cNvSpPr txBox="1"/>
          <p:nvPr/>
        </p:nvSpPr>
        <p:spPr>
          <a:xfrm>
            <a:off x="1298652" y="1328101"/>
            <a:ext cx="10003782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/>
            <a:r>
              <a:rPr lang="fr-FR" sz="2400" dirty="0">
                <a:latin typeface="Calibri"/>
                <a:ea typeface="Calibri"/>
                <a:cs typeface="Calibri"/>
              </a:rPr>
              <a:t> </a:t>
            </a:r>
            <a:r>
              <a:rPr lang="fr-FR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(Bloc) Appréhender et représenter des objets de l’espace :</a:t>
            </a:r>
            <a:endParaRPr lang="fr-FR" sz="2400" dirty="0">
              <a:latin typeface="Aptos" panose="02110004020202020204"/>
              <a:ea typeface="Calibri"/>
              <a:cs typeface="Calibri"/>
            </a:endParaRPr>
          </a:p>
          <a:p>
            <a:pPr marL="228600" indent="-228600"/>
            <a:endParaRPr lang="fr-FR" sz="2400" dirty="0">
              <a:latin typeface="Calibri"/>
              <a:ea typeface="Calibri"/>
              <a:cs typeface="Calibri"/>
            </a:endParaRPr>
          </a:p>
          <a:p>
            <a:pPr marL="228600" indent="-228600"/>
            <a:r>
              <a:rPr lang="fr-FR" sz="2400" dirty="0">
                <a:latin typeface="Calibri"/>
                <a:ea typeface="Calibri"/>
                <a:cs typeface="Calibri"/>
              </a:rPr>
              <a:t>- Les élèves utilisent la latte, l’équerre et le compas pour </a:t>
            </a:r>
            <a:r>
              <a:rPr lang="fr-FR" sz="2400" dirty="0">
                <a:solidFill>
                  <a:srgbClr val="0081E0"/>
                </a:solidFill>
                <a:latin typeface="Calibri"/>
                <a:ea typeface="Calibri"/>
                <a:cs typeface="Calibri"/>
              </a:rPr>
              <a:t>tracer des hauteurs, des diagonales, des médianes </a:t>
            </a:r>
            <a:r>
              <a:rPr lang="fr-FR" sz="2400" dirty="0">
                <a:latin typeface="Calibri"/>
                <a:ea typeface="Calibri"/>
                <a:cs typeface="Calibri"/>
              </a:rPr>
              <a:t>et</a:t>
            </a:r>
            <a:r>
              <a:rPr lang="fr-FR" sz="2400" dirty="0">
                <a:solidFill>
                  <a:srgbClr val="0081E0"/>
                </a:solidFill>
                <a:latin typeface="Calibri"/>
                <a:ea typeface="Calibri"/>
                <a:cs typeface="Calibri"/>
              </a:rPr>
              <a:t> des axes de symétrie</a:t>
            </a:r>
            <a:r>
              <a:rPr lang="fr-FR" sz="2400" dirty="0">
                <a:latin typeface="Calibri"/>
                <a:ea typeface="Calibri"/>
                <a:cs typeface="Calibri"/>
              </a:rPr>
              <a:t>. </a:t>
            </a:r>
            <a:endParaRPr lang="fr-FR" sz="2400" dirty="0"/>
          </a:p>
          <a:p>
            <a:pPr marL="228600" indent="-228600"/>
            <a:r>
              <a:rPr lang="fr-FR" sz="2400" dirty="0">
                <a:latin typeface="Calibri"/>
                <a:ea typeface="Calibri"/>
                <a:cs typeface="Calibri"/>
              </a:rPr>
              <a:t>-  Enoncer les </a:t>
            </a:r>
            <a:r>
              <a:rPr lang="fr-FR" sz="2400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propriétés des diagonales et des médianes</a:t>
            </a:r>
            <a:r>
              <a:rPr lang="fr-FR" sz="2400" dirty="0">
                <a:latin typeface="Calibri"/>
                <a:ea typeface="Calibri"/>
                <a:cs typeface="Calibri"/>
              </a:rPr>
              <a:t> d’un quadrilatère.</a:t>
            </a:r>
            <a:endParaRPr lang="fr-FR" sz="2400" dirty="0"/>
          </a:p>
          <a:p>
            <a:pPr marL="228600" indent="-228600">
              <a:buFont typeface="Calibri"/>
              <a:buChar char="-"/>
            </a:pPr>
            <a:r>
              <a:rPr lang="fr-FR" sz="2400" dirty="0">
                <a:latin typeface="Calibri"/>
                <a:ea typeface="Calibri"/>
                <a:cs typeface="Calibri"/>
              </a:rPr>
              <a:t>Compétence (*) : tracer une figure suivant des consignes. </a:t>
            </a:r>
            <a:endParaRPr lang="fr-FR" sz="2400" dirty="0"/>
          </a:p>
          <a:p>
            <a:pPr marL="228600" indent="-228600"/>
            <a:endParaRPr lang="fr-FR" dirty="0"/>
          </a:p>
          <a:p>
            <a:pPr marL="228600" indent="-228600">
              <a:buFont typeface="Calibri"/>
              <a:buChar char="-"/>
            </a:pPr>
            <a:r>
              <a:rPr lang="fr-FR" sz="2400" dirty="0">
                <a:latin typeface="Calibri"/>
                <a:ea typeface="Calibri"/>
                <a:cs typeface="Calibri"/>
              </a:rPr>
              <a:t>Construire une figure sous contraintes (de côtés ou d’angles).</a:t>
            </a:r>
          </a:p>
          <a:p>
            <a:pPr marL="228600" indent="-228600">
              <a:buFont typeface="Calibri"/>
              <a:buChar char="-"/>
            </a:pPr>
            <a:r>
              <a:rPr lang="fr-FR" sz="2400" dirty="0">
                <a:latin typeface="Calibri"/>
                <a:ea typeface="Calibri"/>
                <a:cs typeface="Calibri"/>
              </a:rPr>
              <a:t>Construire la </a:t>
            </a:r>
            <a:r>
              <a:rPr lang="fr-FR" sz="2400" dirty="0">
                <a:solidFill>
                  <a:srgbClr val="0081E0"/>
                </a:solidFill>
                <a:latin typeface="Calibri"/>
                <a:ea typeface="Calibri"/>
                <a:cs typeface="Calibri"/>
              </a:rPr>
              <a:t>médiatrice d’un segment</a:t>
            </a:r>
            <a:r>
              <a:rPr lang="fr-FR" sz="2400" dirty="0">
                <a:latin typeface="Calibri"/>
                <a:ea typeface="Calibri"/>
                <a:cs typeface="Calibri"/>
              </a:rPr>
              <a:t>, la </a:t>
            </a:r>
            <a:r>
              <a:rPr lang="fr-FR" sz="2400" dirty="0">
                <a:solidFill>
                  <a:srgbClr val="0081E0"/>
                </a:solidFill>
                <a:latin typeface="Calibri"/>
                <a:ea typeface="Calibri"/>
                <a:cs typeface="Calibri"/>
              </a:rPr>
              <a:t>bissectrice d’un angle</a:t>
            </a:r>
            <a:r>
              <a:rPr lang="fr-FR" sz="2400" dirty="0">
                <a:latin typeface="Calibri"/>
                <a:ea typeface="Calibri"/>
                <a:cs typeface="Calibri"/>
              </a:rPr>
              <a:t>.</a:t>
            </a:r>
          </a:p>
          <a:p>
            <a:pPr marL="228600" indent="-228600">
              <a:buFont typeface="Calibri"/>
              <a:buChar char="-"/>
            </a:pP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Compétence (*) : </a:t>
            </a:r>
            <a:r>
              <a:rPr lang="fr-FR" sz="2400" dirty="0">
                <a:latin typeface="Calibri"/>
                <a:ea typeface="Calibri"/>
                <a:cs typeface="Calibri"/>
              </a:rPr>
              <a:t>Construire une figure complexe, l</a:t>
            </a: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es étapes de construction étant données, ou vice versa. </a:t>
            </a:r>
            <a:endParaRPr lang="fr-FR" sz="240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  <a:p>
            <a:pPr marL="228600" indent="-228600">
              <a:buFont typeface="Calibri"/>
              <a:buChar char="-"/>
            </a:pPr>
            <a:endParaRPr lang="fr-FR" sz="2400" dirty="0">
              <a:latin typeface="Calibri"/>
              <a:ea typeface="Calibri"/>
              <a:cs typeface="Calibri"/>
            </a:endParaRPr>
          </a:p>
          <a:p>
            <a:r>
              <a:rPr lang="fr-FR" sz="2400" dirty="0">
                <a:ea typeface="+mn-lt"/>
                <a:cs typeface="+mn-lt"/>
              </a:rPr>
              <a:t>    (travail axé davantage sur les solides et leurs représentations)</a:t>
            </a:r>
            <a:endParaRPr lang="fr-FR" sz="2400" dirty="0">
              <a:latin typeface="Calibri"/>
              <a:ea typeface="Calibri"/>
              <a:cs typeface="Calibri"/>
            </a:endParaRPr>
          </a:p>
          <a:p>
            <a:pPr marL="228600" indent="-228600"/>
            <a:endParaRPr lang="fr-FR" dirty="0">
              <a:latin typeface="Aptos" panose="02110004020202020204"/>
              <a:ea typeface="Calibri"/>
              <a:cs typeface="Calibri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17591C-E302-2556-A9A9-2279D49AED50}"/>
              </a:ext>
            </a:extLst>
          </p:cNvPr>
          <p:cNvSpPr txBox="1"/>
          <p:nvPr/>
        </p:nvSpPr>
        <p:spPr>
          <a:xfrm>
            <a:off x="403708" y="2563548"/>
            <a:ext cx="625748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 b="1"/>
              <a:t>P6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93CCA8-E436-34EC-4E05-76B0AD0584B4}"/>
              </a:ext>
            </a:extLst>
          </p:cNvPr>
          <p:cNvSpPr txBox="1"/>
          <p:nvPr/>
        </p:nvSpPr>
        <p:spPr>
          <a:xfrm>
            <a:off x="403708" y="4168291"/>
            <a:ext cx="625748" cy="52322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 b="1"/>
              <a:t>S1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88E08A3-A825-FB36-1509-6AB3353E6F20}"/>
              </a:ext>
            </a:extLst>
          </p:cNvPr>
          <p:cNvSpPr txBox="1"/>
          <p:nvPr/>
        </p:nvSpPr>
        <p:spPr>
          <a:xfrm>
            <a:off x="403708" y="5591362"/>
            <a:ext cx="625748" cy="52322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 b="1"/>
              <a:t>S2</a:t>
            </a:r>
          </a:p>
        </p:txBody>
      </p:sp>
    </p:spTree>
    <p:extLst>
      <p:ext uri="{BB962C8B-B14F-4D97-AF65-F5344CB8AC3E}">
        <p14:creationId xmlns:p14="http://schemas.microsoft.com/office/powerpoint/2010/main" val="1865899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1F190-BBFC-7307-6857-1AD16E75D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386A293-8443-B5CD-118E-70D1B43D96CA}"/>
              </a:ext>
            </a:extLst>
          </p:cNvPr>
          <p:cNvSpPr txBox="1"/>
          <p:nvPr/>
        </p:nvSpPr>
        <p:spPr>
          <a:xfrm>
            <a:off x="0" y="430060"/>
            <a:ext cx="12192000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" sz="2400" b="1">
                <a:latin typeface="Aptos"/>
                <a:ea typeface="Calibri"/>
                <a:cs typeface="Calibri"/>
              </a:rPr>
              <a:t>  </a:t>
            </a:r>
            <a:r>
              <a:rPr lang="fr" sz="3200" b="1">
                <a:latin typeface="Aptos"/>
                <a:ea typeface="Calibri"/>
                <a:cs typeface="Calibri"/>
              </a:rPr>
              <a:t>Quelques contenus d'apprentissage et attendus, de P6 à </a:t>
            </a:r>
            <a:r>
              <a:rPr lang="fr" sz="3200" b="1" dirty="0">
                <a:latin typeface="Aptos"/>
                <a:ea typeface="Calibri"/>
                <a:cs typeface="Calibri"/>
              </a:rPr>
              <a:t>S3</a:t>
            </a:r>
            <a:endParaRPr lang="fr-FR" sz="3200" dirty="0">
              <a:latin typeface="Aptos"/>
              <a:ea typeface="Calibri"/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7FA0352-52C0-AE03-EDDD-BE0D7BC5E539}"/>
              </a:ext>
            </a:extLst>
          </p:cNvPr>
          <p:cNvSpPr txBox="1"/>
          <p:nvPr/>
        </p:nvSpPr>
        <p:spPr>
          <a:xfrm>
            <a:off x="1299147" y="1648917"/>
            <a:ext cx="10255770" cy="47593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38F2105-3597-9B88-AE89-C445F71182E9}"/>
              </a:ext>
            </a:extLst>
          </p:cNvPr>
          <p:cNvSpPr txBox="1"/>
          <p:nvPr/>
        </p:nvSpPr>
        <p:spPr>
          <a:xfrm>
            <a:off x="1444995" y="2004314"/>
            <a:ext cx="9968459" cy="489364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/>
            <a:r>
              <a:rPr lang="fr-FR" sz="2400" dirty="0">
                <a:latin typeface="Calibri"/>
                <a:ea typeface="Calibri"/>
                <a:cs typeface="Calibri"/>
              </a:rPr>
              <a:t>- </a:t>
            </a: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2400" dirty="0">
                <a:latin typeface="Calibri"/>
                <a:ea typeface="Calibri"/>
                <a:cs typeface="Calibri"/>
              </a:rPr>
              <a:t>  Utiliser des propriétés pour construire. </a:t>
            </a:r>
            <a:endParaRPr lang="fr-FR" sz="2400" dirty="0"/>
          </a:p>
          <a:p>
            <a:pPr marL="342900" indent="-342900">
              <a:buFont typeface="Calibri"/>
              <a:buChar char="-"/>
            </a:pPr>
            <a:r>
              <a:rPr lang="fr-FR" sz="2400" dirty="0">
                <a:latin typeface="Calibri"/>
                <a:ea typeface="Calibri"/>
                <a:cs typeface="Calibri"/>
              </a:rPr>
              <a:t>Compétence (*) : Construire des figures sous contraintes (par ex., construire un triangle dont deux médiatrices et un sommet sont donnés).</a:t>
            </a:r>
            <a:endParaRPr lang="fr-FR" sz="2400" dirty="0"/>
          </a:p>
          <a:p>
            <a:pPr marL="342900" indent="-342900">
              <a:buFont typeface="Calibri"/>
              <a:buChar char="-"/>
            </a:pPr>
            <a:endParaRPr lang="fr-FR" sz="2400" dirty="0">
              <a:latin typeface="Calibri"/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fr-FR" sz="2400" dirty="0">
                <a:latin typeface="Calibri"/>
                <a:ea typeface="Calibri"/>
                <a:cs typeface="Calibri"/>
              </a:rPr>
              <a:t>Plusieurs objets géométriques </a:t>
            </a:r>
            <a:r>
              <a:rPr lang="fr" sz="2400" dirty="0">
                <a:latin typeface="Calibri"/>
                <a:ea typeface="Calibri"/>
                <a:cs typeface="Calibri"/>
              </a:rPr>
              <a:t>sont redéfinis comme </a:t>
            </a:r>
            <a:r>
              <a:rPr lang="fr" sz="2400" dirty="0">
                <a:solidFill>
                  <a:srgbClr val="0081E0"/>
                </a:solidFill>
                <a:latin typeface="Calibri"/>
                <a:ea typeface="Calibri"/>
                <a:cs typeface="Calibri"/>
              </a:rPr>
              <a:t>lieu géométrique de points</a:t>
            </a:r>
            <a:r>
              <a:rPr lang="fr" sz="2400" dirty="0">
                <a:latin typeface="Calibri"/>
                <a:ea typeface="Calibri"/>
                <a:cs typeface="Calibri"/>
              </a:rPr>
              <a:t>, s’appuyant sur la </a:t>
            </a:r>
            <a:r>
              <a:rPr lang="fr" sz="2400" dirty="0">
                <a:solidFill>
                  <a:srgbClr val="0081E0"/>
                </a:solidFill>
                <a:latin typeface="Calibri"/>
                <a:ea typeface="Calibri"/>
                <a:cs typeface="Calibri"/>
              </a:rPr>
              <a:t>définition de la distance</a:t>
            </a:r>
            <a:r>
              <a:rPr lang="fr" sz="2400" dirty="0">
                <a:latin typeface="Calibri"/>
                <a:ea typeface="Calibri"/>
                <a:cs typeface="Calibri"/>
              </a:rPr>
              <a:t>. </a:t>
            </a:r>
            <a:endParaRPr lang="fr-FR" sz="2400" dirty="0">
              <a:latin typeface="Calibri"/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fr-FR" sz="2400" dirty="0">
                <a:latin typeface="Calibri"/>
                <a:ea typeface="Calibri"/>
                <a:cs typeface="Calibri"/>
              </a:rPr>
              <a:t>Propriétés des </a:t>
            </a:r>
            <a:r>
              <a:rPr lang="fr-FR" sz="2400" dirty="0">
                <a:solidFill>
                  <a:srgbClr val="0081E0"/>
                </a:solidFill>
                <a:latin typeface="Calibri"/>
                <a:ea typeface="Calibri"/>
                <a:cs typeface="Calibri"/>
              </a:rPr>
              <a:t>angles correspondants, alternes-internes/externes</a:t>
            </a:r>
            <a:r>
              <a:rPr lang="fr-FR" sz="2400" dirty="0">
                <a:latin typeface="Calibri"/>
                <a:ea typeface="Calibri"/>
                <a:cs typeface="Calibri"/>
              </a:rPr>
              <a:t>.</a:t>
            </a:r>
          </a:p>
          <a:p>
            <a:pPr marL="342900" indent="-342900">
              <a:buFont typeface="Calibri"/>
              <a:buChar char="-"/>
            </a:pPr>
            <a:r>
              <a:rPr lang="fr-FR" sz="2400" dirty="0">
                <a:latin typeface="Calibri"/>
                <a:ea typeface="Calibri"/>
                <a:cs typeface="Calibri"/>
              </a:rPr>
              <a:t>Compétence (*) : Justifier chacune des étapes d’une construction en utilisant  une propriété relative aux côtés, aux angles, aux droites remarquables, aux axes ou au  centre de symétrie.</a:t>
            </a:r>
          </a:p>
          <a:p>
            <a:pPr marL="342900" indent="-342900">
              <a:buFont typeface="Calibri"/>
              <a:buChar char="-"/>
            </a:pPr>
            <a:endParaRPr lang="fr-FR" sz="1400" dirty="0">
              <a:latin typeface="Calibri"/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fr-FR" sz="2400">
                <a:latin typeface="Calibri"/>
                <a:ea typeface="Calibri"/>
                <a:cs typeface="Calibri"/>
              </a:rPr>
              <a:t>Compétence (*) </a:t>
            </a:r>
            <a:r>
              <a:rPr lang="fr-FR" sz="2400" dirty="0">
                <a:latin typeface="Calibri"/>
                <a:ea typeface="Calibri"/>
                <a:cs typeface="Calibri"/>
              </a:rPr>
              <a:t>: Résoudre un problème en utilisant le </a:t>
            </a:r>
            <a:r>
              <a:rPr lang="fr-FR" sz="2400" dirty="0">
                <a:solidFill>
                  <a:srgbClr val="0081E0"/>
                </a:solidFill>
                <a:latin typeface="Calibri"/>
                <a:ea typeface="Calibri"/>
                <a:cs typeface="Calibri"/>
              </a:rPr>
              <a:t>théorème de Thalès</a:t>
            </a:r>
            <a:r>
              <a:rPr lang="fr-FR" sz="2400" dirty="0">
                <a:latin typeface="Calibri"/>
                <a:ea typeface="Calibri"/>
                <a:cs typeface="Calibri"/>
              </a:rPr>
              <a:t>.</a:t>
            </a:r>
            <a:endParaRPr lang="fr-FR" dirty="0"/>
          </a:p>
          <a:p>
            <a:r>
              <a:rPr lang="fr-FR" sz="2400" dirty="0">
                <a:latin typeface="Calibri"/>
                <a:ea typeface="Calibri"/>
                <a:cs typeface="Calibri"/>
              </a:rPr>
              <a:t> Justifier à l’aide des propriétés adéquates (peu de constructions).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712510C-9F2F-64DC-E41E-C76DD7DF2ED7}"/>
              </a:ext>
            </a:extLst>
          </p:cNvPr>
          <p:cNvSpPr txBox="1"/>
          <p:nvPr/>
        </p:nvSpPr>
        <p:spPr>
          <a:xfrm>
            <a:off x="403708" y="2220397"/>
            <a:ext cx="625748" cy="52322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 b="1"/>
              <a:t>S1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7D34662-8623-032A-4DD1-4BE1F0A20BE1}"/>
              </a:ext>
            </a:extLst>
          </p:cNvPr>
          <p:cNvSpPr txBox="1"/>
          <p:nvPr/>
        </p:nvSpPr>
        <p:spPr>
          <a:xfrm>
            <a:off x="403708" y="3931110"/>
            <a:ext cx="625748" cy="52322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 b="1"/>
              <a:t>S2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7AD822A-84AE-F69E-62B6-2D8F9E8CD3B4}"/>
              </a:ext>
            </a:extLst>
          </p:cNvPr>
          <p:cNvSpPr txBox="1"/>
          <p:nvPr/>
        </p:nvSpPr>
        <p:spPr>
          <a:xfrm>
            <a:off x="403708" y="5969839"/>
            <a:ext cx="625748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 b="1"/>
              <a:t>S3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CD17073-87EC-A569-3578-9A18544E99CD}"/>
              </a:ext>
            </a:extLst>
          </p:cNvPr>
          <p:cNvSpPr txBox="1"/>
          <p:nvPr/>
        </p:nvSpPr>
        <p:spPr>
          <a:xfrm>
            <a:off x="716582" y="1226265"/>
            <a:ext cx="10779019" cy="8477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(Bloc) Dégager des régularités et des propriétés géométriques pour construire, calculer et justifier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222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E5C76-4FE6-810A-B9FB-E0D6B979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B011E71-FE3D-F651-5DB0-12BE5B8A2A6A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Consignes pour les ateliers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6BDF688-9D10-F750-BC6C-8433D1EF6B39}"/>
              </a:ext>
            </a:extLst>
          </p:cNvPr>
          <p:cNvSpPr txBox="1"/>
          <p:nvPr/>
        </p:nvSpPr>
        <p:spPr>
          <a:xfrm>
            <a:off x="668866" y="1567141"/>
            <a:ext cx="10854267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400" b="1" dirty="0"/>
              <a:t>Tâches</a:t>
            </a:r>
          </a:p>
          <a:p>
            <a:r>
              <a:rPr lang="fr-FR" sz="2400" dirty="0"/>
              <a:t>- partager un segment ou un angle en deux ou en trois (parties égales);</a:t>
            </a:r>
          </a:p>
          <a:p>
            <a:pPr marL="342900" indent="-342900">
              <a:buFontTx/>
              <a:buChar char="-"/>
            </a:pPr>
            <a:endParaRPr lang="fr-FR" sz="2400" dirty="0"/>
          </a:p>
          <a:p>
            <a:pPr marL="342900" indent="-342900">
              <a:buFontTx/>
              <a:buChar char="-"/>
            </a:pPr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- construire la droite parallèle ou perpendiculaire à une droite donnée, passant par un point donné :</a:t>
            </a:r>
          </a:p>
          <a:p>
            <a:pPr marL="342900" indent="-342900">
              <a:buFontTx/>
              <a:buChar char="-"/>
            </a:pPr>
            <a:endParaRPr lang="fr-FR" sz="2400" dirty="0"/>
          </a:p>
          <a:p>
            <a:pPr marL="342900" indent="-342900">
              <a:buFontTx/>
              <a:buChar char="-"/>
            </a:pPr>
            <a:endParaRPr lang="fr-FR" sz="2400" dirty="0"/>
          </a:p>
          <a:p>
            <a:endParaRPr lang="fr-FR" sz="2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25C499-3461-1CB5-5BFE-D6B88F8078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323" y="2430438"/>
            <a:ext cx="2116667" cy="4734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0D7B1D2-536F-CD53-F512-4FDA62216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299" y="2355474"/>
            <a:ext cx="2302933" cy="473444"/>
          </a:xfrm>
          <a:prstGeom prst="rect">
            <a:avLst/>
          </a:prstGeom>
        </p:spPr>
      </p:pic>
      <p:pic>
        <p:nvPicPr>
          <p:cNvPr id="12" name="Image 11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AA2D9D7D-EA10-4C72-7893-43D3E9D126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787" y="5165688"/>
            <a:ext cx="1930399" cy="1035049"/>
          </a:xfrm>
          <a:prstGeom prst="rect">
            <a:avLst/>
          </a:prstGeom>
        </p:spPr>
      </p:pic>
      <p:pic>
        <p:nvPicPr>
          <p:cNvPr id="8" name="Image 7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B642F5F6-0425-8C1D-D343-7110247099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079" y="5150926"/>
            <a:ext cx="1433938" cy="1035049"/>
          </a:xfrm>
          <a:prstGeom prst="rect">
            <a:avLst/>
          </a:prstGeom>
        </p:spPr>
      </p:pic>
      <p:pic>
        <p:nvPicPr>
          <p:cNvPr id="15" name="Image 14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1ACFE389-5BA5-8868-81D3-DEC959AD25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25" y="5290859"/>
            <a:ext cx="1798002" cy="1180688"/>
          </a:xfrm>
          <a:prstGeom prst="rect">
            <a:avLst/>
          </a:prstGeom>
        </p:spPr>
      </p:pic>
      <p:pic>
        <p:nvPicPr>
          <p:cNvPr id="18" name="Image 17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947A7A5B-9922-72D5-6D24-B373A39A0B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202" y="3152530"/>
            <a:ext cx="1403646" cy="1211983"/>
          </a:xfrm>
          <a:prstGeom prst="rect">
            <a:avLst/>
          </a:prstGeom>
        </p:spPr>
      </p:pic>
      <p:pic>
        <p:nvPicPr>
          <p:cNvPr id="19" name="Image 18" descr="Une image contenant ligne, Parallèle, conception&#10;&#10;Le contenu généré par l’IA peut être incorrect.">
            <a:extLst>
              <a:ext uri="{FF2B5EF4-FFF2-40B4-BE49-F238E27FC236}">
                <a16:creationId xmlns:a16="http://schemas.microsoft.com/office/drawing/2014/main" id="{4B3A2AEF-E7F8-55E0-64E5-63D9A187CA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993" y="3038072"/>
            <a:ext cx="1403646" cy="144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56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5B3F0-5C2E-4D1D-AA9B-C1ADA6E3F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2E518E-2E59-8BAC-A4A9-534F47A3FE90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rgbClr val="FF0004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milieu d’un segment avec une bande – 4 méthodes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C6C0926-99CD-22F3-FBB0-26A71ED86D4B}"/>
              </a:ext>
            </a:extLst>
          </p:cNvPr>
          <p:cNvSpPr txBox="1"/>
          <p:nvPr/>
        </p:nvSpPr>
        <p:spPr>
          <a:xfrm>
            <a:off x="1182329" y="4884459"/>
            <a:ext cx="98273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r-BE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maths, et la vérité en maths, sont essentiellement l'affaire de l'enseignant. Les élèves ne sont pas amenés à douter, se poser des questions, se faire une opinion, argumenter...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5E7C31-9900-FBED-8BE1-7D5C6514A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00" y="1381407"/>
            <a:ext cx="3334405" cy="244252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47EA0E0-5412-56E9-6467-0D37451ABA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087" y="1357987"/>
            <a:ext cx="3810213" cy="229012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96B2288-3B4B-C296-48DC-1DF8F411A7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982" y="2131050"/>
            <a:ext cx="3474888" cy="143683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EC27635-B63D-7EF0-2797-21C176F2DE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29" y="4314404"/>
            <a:ext cx="2236606" cy="17907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340EE26-DE6A-8B25-4A61-2A8BA86E4E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735" y="4337824"/>
            <a:ext cx="2170329" cy="179070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8A9C6F0-455D-64EB-BCDE-CC6AD21487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64" y="4314404"/>
            <a:ext cx="2274643" cy="186304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43A7744-2C63-2A33-7470-EAFDDA6B3C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670" y="4300033"/>
            <a:ext cx="2274643" cy="189178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2C7683F-E688-1F28-EF5E-27AA29A9F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13" y="4272559"/>
            <a:ext cx="2398370" cy="194672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3A34636-B57B-BBC7-1EFF-1933DB6AE659}"/>
              </a:ext>
            </a:extLst>
          </p:cNvPr>
          <p:cNvSpPr txBox="1"/>
          <p:nvPr/>
        </p:nvSpPr>
        <p:spPr>
          <a:xfrm>
            <a:off x="209843" y="3643450"/>
            <a:ext cx="384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Diagonales du losange ou </a:t>
            </a:r>
          </a:p>
          <a:p>
            <a:r>
              <a:rPr lang="fr-FR" sz="1400" dirty="0"/>
              <a:t>propriétés du triangle isocèle et de la médiane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014188A-66A8-2823-4089-A2FF03EF58D8}"/>
              </a:ext>
            </a:extLst>
          </p:cNvPr>
          <p:cNvSpPr txBox="1"/>
          <p:nvPr/>
        </p:nvSpPr>
        <p:spPr>
          <a:xfrm>
            <a:off x="4176282" y="3685192"/>
            <a:ext cx="3559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Diagonales et médiane du parallélogramme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BCAF7CC-2F6F-F260-5ADF-905DFAA3ED0A}"/>
              </a:ext>
            </a:extLst>
          </p:cNvPr>
          <p:cNvSpPr txBox="1"/>
          <p:nvPr/>
        </p:nvSpPr>
        <p:spPr>
          <a:xfrm>
            <a:off x="8323192" y="3718938"/>
            <a:ext cx="1904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Diagonales du trapèze</a:t>
            </a:r>
          </a:p>
        </p:txBody>
      </p:sp>
    </p:spTree>
    <p:extLst>
      <p:ext uri="{BB962C8B-B14F-4D97-AF65-F5344CB8AC3E}">
        <p14:creationId xmlns:p14="http://schemas.microsoft.com/office/powerpoint/2010/main" val="1992322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4F33B-82D2-8306-9FF2-2FC96F018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232C777-1A8D-FC20-94EA-BFE558B04305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tiers de la longueur avec une bande – méthodes 1 et 2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62D7364-A4A8-93D8-92A5-FC34D0352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08" y="1800212"/>
            <a:ext cx="3175130" cy="264202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C8D8265-2049-C6A9-5114-7D64B9982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438" y="1756484"/>
            <a:ext cx="3175130" cy="277922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D611A2D-7FEC-BF12-888D-3D7701749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563" y="1973541"/>
            <a:ext cx="2677108" cy="221342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2911436-22DB-64FA-9779-32BCF6654011}"/>
              </a:ext>
            </a:extLst>
          </p:cNvPr>
          <p:cNvSpPr txBox="1"/>
          <p:nvPr/>
        </p:nvSpPr>
        <p:spPr>
          <a:xfrm>
            <a:off x="2706704" y="4588431"/>
            <a:ext cx="206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Projection centrale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2CC2303-57C9-C17F-959B-F2C544B37443}"/>
              </a:ext>
            </a:extLst>
          </p:cNvPr>
          <p:cNvSpPr txBox="1"/>
          <p:nvPr/>
        </p:nvSpPr>
        <p:spPr>
          <a:xfrm>
            <a:off x="8453315" y="4617855"/>
            <a:ext cx="2435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Médianes d’un triangle</a:t>
            </a:r>
          </a:p>
        </p:txBody>
      </p:sp>
    </p:spTree>
    <p:extLst>
      <p:ext uri="{BB962C8B-B14F-4D97-AF65-F5344CB8AC3E}">
        <p14:creationId xmlns:p14="http://schemas.microsoft.com/office/powerpoint/2010/main" val="212103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CCDD2-4702-BB0C-470A-6760F93CD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9C85A1-BC38-3C82-EA8A-733B87393DDD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tiers de la longueur avec une bande – méthode 2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703A62D-90DD-A5DB-9D71-CBFD76B42E60}"/>
              </a:ext>
            </a:extLst>
          </p:cNvPr>
          <p:cNvSpPr txBox="1"/>
          <p:nvPr/>
        </p:nvSpPr>
        <p:spPr>
          <a:xfrm>
            <a:off x="4924043" y="5845554"/>
            <a:ext cx="2230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Théorème de Thalès </a:t>
            </a:r>
          </a:p>
        </p:txBody>
      </p:sp>
      <p:pic>
        <p:nvPicPr>
          <p:cNvPr id="4" name="Image 3" descr="Une image contenant ligne, diagramme, Parallèle, croquis&#10;&#10;Le contenu généré par l’IA peut être incorrect.">
            <a:extLst>
              <a:ext uri="{FF2B5EF4-FFF2-40B4-BE49-F238E27FC236}">
                <a16:creationId xmlns:a16="http://schemas.microsoft.com/office/drawing/2014/main" id="{9AF6A479-4A25-E10A-97F4-D8AB67739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811" y="2037790"/>
            <a:ext cx="4175833" cy="3439514"/>
          </a:xfrm>
          <a:prstGeom prst="rect">
            <a:avLst/>
          </a:prstGeom>
        </p:spPr>
      </p:pic>
      <p:pic>
        <p:nvPicPr>
          <p:cNvPr id="5" name="Image 4" descr="Une image contenant ligne, diagramme, Parallèle, conception&#10;&#10;Le contenu généré par l’IA peut être incorrect.">
            <a:extLst>
              <a:ext uri="{FF2B5EF4-FFF2-40B4-BE49-F238E27FC236}">
                <a16:creationId xmlns:a16="http://schemas.microsoft.com/office/drawing/2014/main" id="{2A591ACD-BA59-8BF9-EA83-105FB4A4B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56" y="1837307"/>
            <a:ext cx="4263116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37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88071-2BCF-D1AB-AB40-2D3951B76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7F21C0F-A0C7-AF0F-6E6A-8EA2BD3865A3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tiers de la longueur avec une bande – méthode 4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59BE9F1-125D-56F0-63D2-464C1756454B}"/>
              </a:ext>
            </a:extLst>
          </p:cNvPr>
          <p:cNvSpPr txBox="1"/>
          <p:nvPr/>
        </p:nvSpPr>
        <p:spPr>
          <a:xfrm>
            <a:off x="8453315" y="4617855"/>
            <a:ext cx="2183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Théorème de Thalès</a:t>
            </a:r>
          </a:p>
        </p:txBody>
      </p:sp>
      <p:pic>
        <p:nvPicPr>
          <p:cNvPr id="4" name="Image 3" descr="Une image contenant lign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1A3EA81F-6CB6-F89C-3C09-C06A9C1DB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26" y="2280373"/>
            <a:ext cx="3326359" cy="1792505"/>
          </a:xfrm>
          <a:prstGeom prst="rect">
            <a:avLst/>
          </a:prstGeom>
        </p:spPr>
      </p:pic>
      <p:pic>
        <p:nvPicPr>
          <p:cNvPr id="6" name="Image 5" descr="Une image contenant ligne, diagramme, conception, origami&#10;&#10;Le contenu généré par l’IA peut être incorrect.">
            <a:extLst>
              <a:ext uri="{FF2B5EF4-FFF2-40B4-BE49-F238E27FC236}">
                <a16:creationId xmlns:a16="http://schemas.microsoft.com/office/drawing/2014/main" id="{FDB517B5-087B-297C-2362-59A8FFBD7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508" y="1357987"/>
            <a:ext cx="3326358" cy="3583172"/>
          </a:xfrm>
          <a:prstGeom prst="rect">
            <a:avLst/>
          </a:prstGeom>
        </p:spPr>
      </p:pic>
      <p:pic>
        <p:nvPicPr>
          <p:cNvPr id="8" name="Image 7" descr="Une image contenant lign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82AD4D78-FE53-5081-2472-BC3D77E5D4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947" y="2253320"/>
            <a:ext cx="3398410" cy="179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61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6D0B6-F8A3-4D19-F380-B6B8BF20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AA2B2F-144A-7A50-4523-2072E447702B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tiers de la longueur avec une bande – méthode 5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DF2E886-59B7-5926-C2C7-3A52FBDE76DE}"/>
              </a:ext>
            </a:extLst>
          </p:cNvPr>
          <p:cNvSpPr txBox="1"/>
          <p:nvPr/>
        </p:nvSpPr>
        <p:spPr>
          <a:xfrm>
            <a:off x="4924043" y="5845554"/>
            <a:ext cx="2435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Médianes d’un triangle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BE36922-C6F9-4F0D-36BD-C0C65E7000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037" y="2559598"/>
            <a:ext cx="2988208" cy="2128413"/>
          </a:xfrm>
          <a:prstGeom prst="rect">
            <a:avLst/>
          </a:prstGeom>
        </p:spPr>
      </p:pic>
      <p:pic>
        <p:nvPicPr>
          <p:cNvPr id="6" name="Image 5" descr="Une image contenant ligne, diagramme, Parallè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DACA6AE-C45B-1F3E-F470-9E22137009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658" y="2537564"/>
            <a:ext cx="3040312" cy="231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96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84688-020C-C26D-61B1-2B5858DDC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08479A1-A79F-AE6C-2AE5-FDCB449BD59A}"/>
              </a:ext>
            </a:extLst>
          </p:cNvPr>
          <p:cNvSpPr txBox="1"/>
          <p:nvPr/>
        </p:nvSpPr>
        <p:spPr>
          <a:xfrm>
            <a:off x="0" y="773212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bissectrice avec une bande</a:t>
            </a:r>
            <a:endParaRPr lang="fr-BE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 descr="Une image contenant ligne, diagramme, Tracé, conception&#10;&#10;Le contenu généré par l’IA peut être incorrect.">
            <a:extLst>
              <a:ext uri="{FF2B5EF4-FFF2-40B4-BE49-F238E27FC236}">
                <a16:creationId xmlns:a16="http://schemas.microsoft.com/office/drawing/2014/main" id="{F28AE557-821B-BEEA-BF87-D670FEF1F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0" y="1832531"/>
            <a:ext cx="4000500" cy="27559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EEC1C1C-2354-2F72-4AC3-D6DED6BDE14C}"/>
              </a:ext>
            </a:extLst>
          </p:cNvPr>
          <p:cNvSpPr txBox="1"/>
          <p:nvPr/>
        </p:nvSpPr>
        <p:spPr>
          <a:xfrm>
            <a:off x="3880104" y="4917057"/>
            <a:ext cx="472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Diagonale du losange</a:t>
            </a:r>
          </a:p>
          <a:p>
            <a:r>
              <a:rPr lang="fr-FR" dirty="0"/>
              <a:t>Ou recherche d’un point à égale distance de…</a:t>
            </a:r>
          </a:p>
        </p:txBody>
      </p:sp>
    </p:spTree>
    <p:extLst>
      <p:ext uri="{BB962C8B-B14F-4D97-AF65-F5344CB8AC3E}">
        <p14:creationId xmlns:p14="http://schemas.microsoft.com/office/powerpoint/2010/main" val="9458441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6f3548f-f731-4131-a0c2-0d7260d3a29b">
      <Terms xmlns="http://schemas.microsoft.com/office/infopath/2007/PartnerControls"/>
    </lcf76f155ced4ddcb4097134ff3c332f>
    <TaxCatchAll xmlns="1a76b133-f17c-49bd-be8b-053433ff46d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803DA900566D4CB271B477C3FED664" ma:contentTypeVersion="15" ma:contentTypeDescription="Crée un document." ma:contentTypeScope="" ma:versionID="0bbc1d3c534eb4d168ed67683bfefc00">
  <xsd:schema xmlns:xsd="http://www.w3.org/2001/XMLSchema" xmlns:xs="http://www.w3.org/2001/XMLSchema" xmlns:p="http://schemas.microsoft.com/office/2006/metadata/properties" xmlns:ns2="46f3548f-f731-4131-a0c2-0d7260d3a29b" xmlns:ns3="1a76b133-f17c-49bd-be8b-053433ff46db" targetNamespace="http://schemas.microsoft.com/office/2006/metadata/properties" ma:root="true" ma:fieldsID="47a2ef53bfff6766fa581ce12bee1fa2" ns2:_="" ns3:_="">
    <xsd:import namespace="46f3548f-f731-4131-a0c2-0d7260d3a29b"/>
    <xsd:import namespace="1a76b133-f17c-49bd-be8b-053433ff46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f3548f-f731-4131-a0c2-0d7260d3a2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d5bbeb09-1a93-467c-9531-c4f04c97f3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76b133-f17c-49bd-be8b-053433ff46d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137854fa-8ce9-4cfc-8661-ddb906068541}" ma:internalName="TaxCatchAll" ma:showField="CatchAllData" ma:web="1a76b133-f17c-49bd-be8b-053433ff46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A3FE30-D905-440B-B78E-2059FD903461}">
  <ds:schemaRefs>
    <ds:schemaRef ds:uri="http://schemas.microsoft.com/office/2006/metadata/properties"/>
    <ds:schemaRef ds:uri="http://schemas.microsoft.com/office/infopath/2007/PartnerControls"/>
    <ds:schemaRef ds:uri="46f3548f-f731-4131-a0c2-0d7260d3a29b"/>
    <ds:schemaRef ds:uri="1a76b133-f17c-49bd-be8b-053433ff46db"/>
  </ds:schemaRefs>
</ds:datastoreItem>
</file>

<file path=customXml/itemProps2.xml><?xml version="1.0" encoding="utf-8"?>
<ds:datastoreItem xmlns:ds="http://schemas.openxmlformats.org/officeDocument/2006/customXml" ds:itemID="{B3C158C6-463C-46AF-A9E3-84C4C619F5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9E22DF-55CB-4B1D-B34B-E569F03E9E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f3548f-f731-4131-a0c2-0d7260d3a29b"/>
    <ds:schemaRef ds:uri="1a76b133-f17c-49bd-be8b-053433ff46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1192</Words>
  <Application>Microsoft Macintosh PowerPoint</Application>
  <PresentationFormat>Grand écran</PresentationFormat>
  <Paragraphs>181</Paragraphs>
  <Slides>23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Thème Office</vt:lpstr>
      <vt:lpstr>Constructions à l’aide d’outils alternatifs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Céline MOUSSET</dc:creator>
  <cp:lastModifiedBy>Thérèse GILBERT</cp:lastModifiedBy>
  <cp:revision>654</cp:revision>
  <dcterms:created xsi:type="dcterms:W3CDTF">2025-06-25T08:05:48Z</dcterms:created>
  <dcterms:modified xsi:type="dcterms:W3CDTF">2026-08-19T06:02:26Z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0x0101008C803DA900566D4CB271B477C3FED664</vt:lpwstr>
  </property>
  <property fmtid="{D5CDD505-2E9C-101B-9397-08002B2CF9AE}" pid="3" name="MediaServiceImageTags">
    <vt:lpwstr/>
  </property>
</Properties>
</file>